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Ex1.xml" ContentType="application/vnd.ms-office.chartex+xml"/>
  <Override PartName="/ppt/charts/style7.xml" ContentType="application/vnd.ms-office.chartstyle+xml"/>
  <Override PartName="/ppt/charts/colors7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5" r:id="rId4"/>
  </p:sldMasterIdLst>
  <p:notesMasterIdLst>
    <p:notesMasterId r:id="rId29"/>
  </p:notesMasterIdLst>
  <p:sldIdLst>
    <p:sldId id="12351" r:id="rId5"/>
    <p:sldId id="299" r:id="rId6"/>
    <p:sldId id="565" r:id="rId7"/>
    <p:sldId id="12348" r:id="rId8"/>
    <p:sldId id="12354" r:id="rId9"/>
    <p:sldId id="12356" r:id="rId10"/>
    <p:sldId id="567" r:id="rId11"/>
    <p:sldId id="566" r:id="rId12"/>
    <p:sldId id="568" r:id="rId13"/>
    <p:sldId id="584" r:id="rId14"/>
    <p:sldId id="12352" r:id="rId15"/>
    <p:sldId id="569" r:id="rId16"/>
    <p:sldId id="570" r:id="rId17"/>
    <p:sldId id="571" r:id="rId18"/>
    <p:sldId id="572" r:id="rId19"/>
    <p:sldId id="12350" r:id="rId20"/>
    <p:sldId id="574" r:id="rId21"/>
    <p:sldId id="573" r:id="rId22"/>
    <p:sldId id="575" r:id="rId23"/>
    <p:sldId id="576" r:id="rId24"/>
    <p:sldId id="577" r:id="rId25"/>
    <p:sldId id="12359" r:id="rId26"/>
    <p:sldId id="12357" r:id="rId27"/>
    <p:sldId id="298" r:id="rId2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0"/>
    </p:embeddedFont>
    <p:embeddedFont>
      <p:font typeface="Raleway" pitchFamily="2" charset="0"/>
      <p:regular r:id="rId31"/>
      <p:bold r:id="rId32"/>
      <p:italic r:id="rId33"/>
      <p:boldItalic r:id="rId34"/>
    </p:embeddedFont>
    <p:embeddedFont>
      <p:font typeface="Raleway Light" pitchFamily="2" charset="0"/>
      <p:regular r:id="rId35"/>
      <p:bold r:id="rId36"/>
      <p:italic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35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3B5D07-4031-468A-93C2-9824D3AA3237}" v="115" dt="2025-06-23T12:03:05.0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2814" y="13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0.fntdata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1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orth  Kasimir" userId="24496429-0b3e-4761-9125-e7e44b05c037" providerId="ADAL" clId="{743B5D07-4031-468A-93C2-9824D3AA3237}"/>
    <pc:docChg chg="undo custSel addSld delSld modSld sldOrd modMainMaster">
      <pc:chgData name="Forth  Kasimir" userId="24496429-0b3e-4761-9125-e7e44b05c037" providerId="ADAL" clId="{743B5D07-4031-468A-93C2-9824D3AA3237}" dt="2025-06-23T12:06:41.504" v="849" actId="1036"/>
      <pc:docMkLst>
        <pc:docMk/>
      </pc:docMkLst>
      <pc:sldChg chg="del">
        <pc:chgData name="Forth  Kasimir" userId="24496429-0b3e-4761-9125-e7e44b05c037" providerId="ADAL" clId="{743B5D07-4031-468A-93C2-9824D3AA3237}" dt="2025-06-11T08:28:09.191" v="34" actId="47"/>
        <pc:sldMkLst>
          <pc:docMk/>
          <pc:sldMk cId="0" sldId="256"/>
        </pc:sldMkLst>
      </pc:sldChg>
      <pc:sldChg chg="del">
        <pc:chgData name="Forth  Kasimir" userId="24496429-0b3e-4761-9125-e7e44b05c037" providerId="ADAL" clId="{743B5D07-4031-468A-93C2-9824D3AA3237}" dt="2025-06-11T08:28:09.191" v="34" actId="47"/>
        <pc:sldMkLst>
          <pc:docMk/>
          <pc:sldMk cId="0" sldId="259"/>
        </pc:sldMkLst>
      </pc:sldChg>
      <pc:sldChg chg="del">
        <pc:chgData name="Forth  Kasimir" userId="24496429-0b3e-4761-9125-e7e44b05c037" providerId="ADAL" clId="{743B5D07-4031-468A-93C2-9824D3AA3237}" dt="2025-06-11T08:28:09.191" v="34" actId="47"/>
        <pc:sldMkLst>
          <pc:docMk/>
          <pc:sldMk cId="0" sldId="260"/>
        </pc:sldMkLst>
      </pc:sldChg>
      <pc:sldChg chg="del">
        <pc:chgData name="Forth  Kasimir" userId="24496429-0b3e-4761-9125-e7e44b05c037" providerId="ADAL" clId="{743B5D07-4031-468A-93C2-9824D3AA3237}" dt="2025-06-11T08:26:20.005" v="0" actId="47"/>
        <pc:sldMkLst>
          <pc:docMk/>
          <pc:sldMk cId="538833235" sldId="312"/>
        </pc:sldMkLst>
      </pc:sldChg>
      <pc:sldChg chg="del">
        <pc:chgData name="Forth  Kasimir" userId="24496429-0b3e-4761-9125-e7e44b05c037" providerId="ADAL" clId="{743B5D07-4031-468A-93C2-9824D3AA3237}" dt="2025-06-11T08:26:20.005" v="0" actId="47"/>
        <pc:sldMkLst>
          <pc:docMk/>
          <pc:sldMk cId="1229142475" sldId="330"/>
        </pc:sldMkLst>
      </pc:sldChg>
      <pc:sldChg chg="add del">
        <pc:chgData name="Forth  Kasimir" userId="24496429-0b3e-4761-9125-e7e44b05c037" providerId="ADAL" clId="{743B5D07-4031-468A-93C2-9824D3AA3237}" dt="2025-06-11T08:35:05.612" v="65" actId="47"/>
        <pc:sldMkLst>
          <pc:docMk/>
          <pc:sldMk cId="1672335077" sldId="475"/>
        </pc:sldMkLst>
      </pc:sldChg>
      <pc:sldChg chg="addSp modSp mod ord modAnim">
        <pc:chgData name="Forth  Kasimir" userId="24496429-0b3e-4761-9125-e7e44b05c037" providerId="ADAL" clId="{743B5D07-4031-468A-93C2-9824D3AA3237}" dt="2025-06-11T12:32:01.770" v="104"/>
        <pc:sldMkLst>
          <pc:docMk/>
          <pc:sldMk cId="185325865" sldId="566"/>
        </pc:sldMkLst>
        <pc:spChg chg="add mod">
          <ac:chgData name="Forth  Kasimir" userId="24496429-0b3e-4761-9125-e7e44b05c037" providerId="ADAL" clId="{743B5D07-4031-468A-93C2-9824D3AA3237}" dt="2025-06-11T12:31:35.259" v="99"/>
          <ac:spMkLst>
            <pc:docMk/>
            <pc:sldMk cId="185325865" sldId="566"/>
            <ac:spMk id="4" creationId="{79A57C04-78C2-A36A-B1B3-ED30A389FE6E}"/>
          </ac:spMkLst>
        </pc:spChg>
        <pc:spChg chg="add mod">
          <ac:chgData name="Forth  Kasimir" userId="24496429-0b3e-4761-9125-e7e44b05c037" providerId="ADAL" clId="{743B5D07-4031-468A-93C2-9824D3AA3237}" dt="2025-06-11T12:31:53.150" v="103" actId="404"/>
          <ac:spMkLst>
            <pc:docMk/>
            <pc:sldMk cId="185325865" sldId="566"/>
            <ac:spMk id="5" creationId="{4F8C3984-3CB8-7B4F-E71E-0A2401519207}"/>
          </ac:spMkLst>
        </pc:spChg>
        <pc:spChg chg="add mod">
          <ac:chgData name="Forth  Kasimir" userId="24496429-0b3e-4761-9125-e7e44b05c037" providerId="ADAL" clId="{743B5D07-4031-468A-93C2-9824D3AA3237}" dt="2025-06-11T12:31:50.734" v="101" actId="1076"/>
          <ac:spMkLst>
            <pc:docMk/>
            <pc:sldMk cId="185325865" sldId="566"/>
            <ac:spMk id="7" creationId="{5F53962F-79FB-D7F3-FA1F-A0CAF077B406}"/>
          </ac:spMkLst>
        </pc:spChg>
        <pc:picChg chg="add mod">
          <ac:chgData name="Forth  Kasimir" userId="24496429-0b3e-4761-9125-e7e44b05c037" providerId="ADAL" clId="{743B5D07-4031-468A-93C2-9824D3AA3237}" dt="2025-06-11T12:31:50.734" v="101" actId="1076"/>
          <ac:picMkLst>
            <pc:docMk/>
            <pc:sldMk cId="185325865" sldId="566"/>
            <ac:picMk id="6" creationId="{417D7E55-F2B9-ECA4-B103-4D2E49195EE7}"/>
          </ac:picMkLst>
        </pc:picChg>
      </pc:sldChg>
      <pc:sldChg chg="ord">
        <pc:chgData name="Forth  Kasimir" userId="24496429-0b3e-4761-9125-e7e44b05c037" providerId="ADAL" clId="{743B5D07-4031-468A-93C2-9824D3AA3237}" dt="2025-06-11T12:31:06.207" v="98"/>
        <pc:sldMkLst>
          <pc:docMk/>
          <pc:sldMk cId="256134394" sldId="567"/>
        </pc:sldMkLst>
      </pc:sldChg>
      <pc:sldChg chg="del">
        <pc:chgData name="Forth  Kasimir" userId="24496429-0b3e-4761-9125-e7e44b05c037" providerId="ADAL" clId="{743B5D07-4031-468A-93C2-9824D3AA3237}" dt="2025-06-11T08:26:20.005" v="0" actId="47"/>
        <pc:sldMkLst>
          <pc:docMk/>
          <pc:sldMk cId="1284160024" sldId="578"/>
        </pc:sldMkLst>
      </pc:sldChg>
      <pc:sldChg chg="del">
        <pc:chgData name="Forth  Kasimir" userId="24496429-0b3e-4761-9125-e7e44b05c037" providerId="ADAL" clId="{743B5D07-4031-468A-93C2-9824D3AA3237}" dt="2025-06-11T08:26:20.005" v="0" actId="47"/>
        <pc:sldMkLst>
          <pc:docMk/>
          <pc:sldMk cId="3868157371" sldId="579"/>
        </pc:sldMkLst>
      </pc:sldChg>
      <pc:sldChg chg="del">
        <pc:chgData name="Forth  Kasimir" userId="24496429-0b3e-4761-9125-e7e44b05c037" providerId="ADAL" clId="{743B5D07-4031-468A-93C2-9824D3AA3237}" dt="2025-06-11T08:26:20.005" v="0" actId="47"/>
        <pc:sldMkLst>
          <pc:docMk/>
          <pc:sldMk cId="2905567997" sldId="580"/>
        </pc:sldMkLst>
      </pc:sldChg>
      <pc:sldChg chg="del">
        <pc:chgData name="Forth  Kasimir" userId="24496429-0b3e-4761-9125-e7e44b05c037" providerId="ADAL" clId="{743B5D07-4031-468A-93C2-9824D3AA3237}" dt="2025-06-11T08:26:20.005" v="0" actId="47"/>
        <pc:sldMkLst>
          <pc:docMk/>
          <pc:sldMk cId="1536784081" sldId="581"/>
        </pc:sldMkLst>
      </pc:sldChg>
      <pc:sldChg chg="add del mod modShow">
        <pc:chgData name="Forth  Kasimir" userId="24496429-0b3e-4761-9125-e7e44b05c037" providerId="ADAL" clId="{743B5D07-4031-468A-93C2-9824D3AA3237}" dt="2025-06-11T12:32:04.023" v="105" actId="47"/>
        <pc:sldMkLst>
          <pc:docMk/>
          <pc:sldMk cId="1053939198" sldId="582"/>
        </pc:sldMkLst>
      </pc:sldChg>
      <pc:sldChg chg="del">
        <pc:chgData name="Forth  Kasimir" userId="24496429-0b3e-4761-9125-e7e44b05c037" providerId="ADAL" clId="{743B5D07-4031-468A-93C2-9824D3AA3237}" dt="2025-06-11T08:26:20.005" v="0" actId="47"/>
        <pc:sldMkLst>
          <pc:docMk/>
          <pc:sldMk cId="1906748049" sldId="582"/>
        </pc:sldMkLst>
      </pc:sldChg>
      <pc:sldChg chg="del">
        <pc:chgData name="Forth  Kasimir" userId="24496429-0b3e-4761-9125-e7e44b05c037" providerId="ADAL" clId="{743B5D07-4031-468A-93C2-9824D3AA3237}" dt="2025-06-11T08:26:20.005" v="0" actId="47"/>
        <pc:sldMkLst>
          <pc:docMk/>
          <pc:sldMk cId="4247035524" sldId="583"/>
        </pc:sldMkLst>
      </pc:sldChg>
      <pc:sldChg chg="del">
        <pc:chgData name="Forth  Kasimir" userId="24496429-0b3e-4761-9125-e7e44b05c037" providerId="ADAL" clId="{743B5D07-4031-468A-93C2-9824D3AA3237}" dt="2025-06-11T08:26:20.005" v="0" actId="47"/>
        <pc:sldMkLst>
          <pc:docMk/>
          <pc:sldMk cId="1355306753" sldId="585"/>
        </pc:sldMkLst>
      </pc:sldChg>
      <pc:sldChg chg="del">
        <pc:chgData name="Forth  Kasimir" userId="24496429-0b3e-4761-9125-e7e44b05c037" providerId="ADAL" clId="{743B5D07-4031-468A-93C2-9824D3AA3237}" dt="2025-06-11T08:26:20.005" v="0" actId="47"/>
        <pc:sldMkLst>
          <pc:docMk/>
          <pc:sldMk cId="554281827" sldId="588"/>
        </pc:sldMkLst>
      </pc:sldChg>
      <pc:sldChg chg="mod modShow">
        <pc:chgData name="Forth  Kasimir" userId="24496429-0b3e-4761-9125-e7e44b05c037" providerId="ADAL" clId="{743B5D07-4031-468A-93C2-9824D3AA3237}" dt="2025-06-11T08:26:27.346" v="1" actId="729"/>
        <pc:sldMkLst>
          <pc:docMk/>
          <pc:sldMk cId="3075133092" sldId="12348"/>
        </pc:sldMkLst>
      </pc:sldChg>
      <pc:sldChg chg="del">
        <pc:chgData name="Forth  Kasimir" userId="24496429-0b3e-4761-9125-e7e44b05c037" providerId="ADAL" clId="{743B5D07-4031-468A-93C2-9824D3AA3237}" dt="2025-06-11T08:26:20.005" v="0" actId="47"/>
        <pc:sldMkLst>
          <pc:docMk/>
          <pc:sldMk cId="3974462967" sldId="12349"/>
        </pc:sldMkLst>
      </pc:sldChg>
      <pc:sldChg chg="addSp delSp modSp add mod">
        <pc:chgData name="Forth  Kasimir" userId="24496429-0b3e-4761-9125-e7e44b05c037" providerId="ADAL" clId="{743B5D07-4031-468A-93C2-9824D3AA3237}" dt="2025-06-11T08:29:47.307" v="55" actId="478"/>
        <pc:sldMkLst>
          <pc:docMk/>
          <pc:sldMk cId="0" sldId="12351"/>
        </pc:sldMkLst>
        <pc:spChg chg="mod">
          <ac:chgData name="Forth  Kasimir" userId="24496429-0b3e-4761-9125-e7e44b05c037" providerId="ADAL" clId="{743B5D07-4031-468A-93C2-9824D3AA3237}" dt="2025-06-11T08:28:05.389" v="33" actId="20577"/>
          <ac:spMkLst>
            <pc:docMk/>
            <pc:sldMk cId="0" sldId="12351"/>
            <ac:spMk id="49" creationId="{00000000-0000-0000-0000-000000000000}"/>
          </ac:spMkLst>
        </pc:spChg>
      </pc:sldChg>
      <pc:sldChg chg="addSp delSp modSp add mod delAnim modAnim">
        <pc:chgData name="Forth  Kasimir" userId="24496429-0b3e-4761-9125-e7e44b05c037" providerId="ADAL" clId="{743B5D07-4031-468A-93C2-9824D3AA3237}" dt="2025-06-11T08:35:01.721" v="64"/>
        <pc:sldMkLst>
          <pc:docMk/>
          <pc:sldMk cId="3208973956" sldId="12352"/>
        </pc:sldMkLst>
        <pc:spChg chg="mod">
          <ac:chgData name="Forth  Kasimir" userId="24496429-0b3e-4761-9125-e7e44b05c037" providerId="ADAL" clId="{743B5D07-4031-468A-93C2-9824D3AA3237}" dt="2025-06-11T08:31:26.429" v="60"/>
          <ac:spMkLst>
            <pc:docMk/>
            <pc:sldMk cId="3208973956" sldId="12352"/>
            <ac:spMk id="75" creationId="{69C91920-3337-B99C-7459-9C1B52B73AF4}"/>
          </ac:spMkLst>
        </pc:spChg>
        <pc:graphicFrameChg chg="add mod">
          <ac:chgData name="Forth  Kasimir" userId="24496429-0b3e-4761-9125-e7e44b05c037" providerId="ADAL" clId="{743B5D07-4031-468A-93C2-9824D3AA3237}" dt="2025-06-11T08:35:01.721" v="64"/>
          <ac:graphicFrameMkLst>
            <pc:docMk/>
            <pc:sldMk cId="3208973956" sldId="12352"/>
            <ac:graphicFrameMk id="6" creationId="{1614FB4B-C134-4152-83BB-92F5ABAB70CB}"/>
          </ac:graphicFrameMkLst>
        </pc:graphicFrameChg>
        <pc:graphicFrameChg chg="add mod">
          <ac:chgData name="Forth  Kasimir" userId="24496429-0b3e-4761-9125-e7e44b05c037" providerId="ADAL" clId="{743B5D07-4031-468A-93C2-9824D3AA3237}" dt="2025-06-11T08:35:01.721" v="64"/>
          <ac:graphicFrameMkLst>
            <pc:docMk/>
            <pc:sldMk cId="3208973956" sldId="12352"/>
            <ac:graphicFrameMk id="7" creationId="{DAE0F1F1-6B86-E77B-1BCF-ABB8A167B223}"/>
          </ac:graphicFrameMkLst>
        </pc:graphicFrameChg>
        <pc:picChg chg="add mod">
          <ac:chgData name="Forth  Kasimir" userId="24496429-0b3e-4761-9125-e7e44b05c037" providerId="ADAL" clId="{743B5D07-4031-468A-93C2-9824D3AA3237}" dt="2025-06-11T08:35:01.721" v="64"/>
          <ac:picMkLst>
            <pc:docMk/>
            <pc:sldMk cId="3208973956" sldId="12352"/>
            <ac:picMk id="2" creationId="{6A35DC64-8A2C-433B-B7AD-23A002D2CBF5}"/>
          </ac:picMkLst>
        </pc:picChg>
        <pc:picChg chg="add mod">
          <ac:chgData name="Forth  Kasimir" userId="24496429-0b3e-4761-9125-e7e44b05c037" providerId="ADAL" clId="{743B5D07-4031-468A-93C2-9824D3AA3237}" dt="2025-06-11T08:35:01.721" v="64"/>
          <ac:picMkLst>
            <pc:docMk/>
            <pc:sldMk cId="3208973956" sldId="12352"/>
            <ac:picMk id="3" creationId="{B371F48F-772A-5C5D-08C5-7EB165DD45C1}"/>
          </ac:picMkLst>
        </pc:picChg>
        <pc:picChg chg="add mod">
          <ac:chgData name="Forth  Kasimir" userId="24496429-0b3e-4761-9125-e7e44b05c037" providerId="ADAL" clId="{743B5D07-4031-468A-93C2-9824D3AA3237}" dt="2025-06-11T08:35:01.721" v="64"/>
          <ac:picMkLst>
            <pc:docMk/>
            <pc:sldMk cId="3208973956" sldId="12352"/>
            <ac:picMk id="4" creationId="{6B485B10-3209-BA27-9480-6F7493EC750A}"/>
          </ac:picMkLst>
        </pc:picChg>
        <pc:picChg chg="add mod">
          <ac:chgData name="Forth  Kasimir" userId="24496429-0b3e-4761-9125-e7e44b05c037" providerId="ADAL" clId="{743B5D07-4031-468A-93C2-9824D3AA3237}" dt="2025-06-11T08:35:01.721" v="64"/>
          <ac:picMkLst>
            <pc:docMk/>
            <pc:sldMk cId="3208973956" sldId="12352"/>
            <ac:picMk id="5" creationId="{8EB8D979-B871-3852-9445-5CB7EFF58BAF}"/>
          </ac:picMkLst>
        </pc:picChg>
        <pc:cxnChg chg="add mod">
          <ac:chgData name="Forth  Kasimir" userId="24496429-0b3e-4761-9125-e7e44b05c037" providerId="ADAL" clId="{743B5D07-4031-468A-93C2-9824D3AA3237}" dt="2025-06-11T08:35:01.721" v="64"/>
          <ac:cxnSpMkLst>
            <pc:docMk/>
            <pc:sldMk cId="3208973956" sldId="12352"/>
            <ac:cxnSpMk id="8" creationId="{6EE09572-9806-F103-5116-F5B2EA3C08EB}"/>
          </ac:cxnSpMkLst>
        </pc:cxnChg>
        <pc:cxnChg chg="add mod">
          <ac:chgData name="Forth  Kasimir" userId="24496429-0b3e-4761-9125-e7e44b05c037" providerId="ADAL" clId="{743B5D07-4031-468A-93C2-9824D3AA3237}" dt="2025-06-11T08:35:01.721" v="64"/>
          <ac:cxnSpMkLst>
            <pc:docMk/>
            <pc:sldMk cId="3208973956" sldId="12352"/>
            <ac:cxnSpMk id="9" creationId="{377D1BF1-8731-E150-AE07-A404E6CF9B62}"/>
          </ac:cxnSpMkLst>
        </pc:cxnChg>
        <pc:cxnChg chg="add mod">
          <ac:chgData name="Forth  Kasimir" userId="24496429-0b3e-4761-9125-e7e44b05c037" providerId="ADAL" clId="{743B5D07-4031-468A-93C2-9824D3AA3237}" dt="2025-06-11T08:35:01.721" v="64"/>
          <ac:cxnSpMkLst>
            <pc:docMk/>
            <pc:sldMk cId="3208973956" sldId="12352"/>
            <ac:cxnSpMk id="10" creationId="{32D320D3-1979-D6F5-6CFF-1D08D674E61C}"/>
          </ac:cxnSpMkLst>
        </pc:cxnChg>
        <pc:cxnChg chg="add mod">
          <ac:chgData name="Forth  Kasimir" userId="24496429-0b3e-4761-9125-e7e44b05c037" providerId="ADAL" clId="{743B5D07-4031-468A-93C2-9824D3AA3237}" dt="2025-06-11T08:35:01.721" v="64"/>
          <ac:cxnSpMkLst>
            <pc:docMk/>
            <pc:sldMk cId="3208973956" sldId="12352"/>
            <ac:cxnSpMk id="11" creationId="{1466B2D6-78B8-BD60-4819-7B260E4C2632}"/>
          </ac:cxnSpMkLst>
        </pc:cxnChg>
      </pc:sldChg>
      <pc:sldChg chg="delSp add del mod">
        <pc:chgData name="Forth  Kasimir" userId="24496429-0b3e-4761-9125-e7e44b05c037" providerId="ADAL" clId="{743B5D07-4031-468A-93C2-9824D3AA3237}" dt="2025-06-11T11:27:06.510" v="76" actId="47"/>
        <pc:sldMkLst>
          <pc:docMk/>
          <pc:sldMk cId="3628948304" sldId="12353"/>
        </pc:sldMkLst>
      </pc:sldChg>
      <pc:sldChg chg="addSp delSp modSp add mod ord delAnim">
        <pc:chgData name="Forth  Kasimir" userId="24496429-0b3e-4761-9125-e7e44b05c037" providerId="ADAL" clId="{743B5D07-4031-468A-93C2-9824D3AA3237}" dt="2025-06-11T11:28:35.253" v="94"/>
        <pc:sldMkLst>
          <pc:docMk/>
          <pc:sldMk cId="2660153608" sldId="12354"/>
        </pc:sldMkLst>
        <pc:spChg chg="add mod">
          <ac:chgData name="Forth  Kasimir" userId="24496429-0b3e-4761-9125-e7e44b05c037" providerId="ADAL" clId="{743B5D07-4031-468A-93C2-9824D3AA3237}" dt="2025-06-11T11:27:02.453" v="75" actId="14100"/>
          <ac:spMkLst>
            <pc:docMk/>
            <pc:sldMk cId="2660153608" sldId="12354"/>
            <ac:spMk id="11" creationId="{92259A33-85EE-3327-7CB1-C31064118FF3}"/>
          </ac:spMkLst>
        </pc:spChg>
        <pc:spChg chg="mod">
          <ac:chgData name="Forth  Kasimir" userId="24496429-0b3e-4761-9125-e7e44b05c037" providerId="ADAL" clId="{743B5D07-4031-468A-93C2-9824D3AA3237}" dt="2025-06-11T11:26:48.142" v="71"/>
          <ac:spMkLst>
            <pc:docMk/>
            <pc:sldMk cId="2660153608" sldId="12354"/>
            <ac:spMk id="75" creationId="{C78C0031-E416-5642-8529-F92A049EBDB4}"/>
          </ac:spMkLst>
        </pc:spChg>
        <pc:grpChg chg="add mod">
          <ac:chgData name="Forth  Kasimir" userId="24496429-0b3e-4761-9125-e7e44b05c037" providerId="ADAL" clId="{743B5D07-4031-468A-93C2-9824D3AA3237}" dt="2025-06-11T11:27:09.211" v="77" actId="1076"/>
          <ac:grpSpMkLst>
            <pc:docMk/>
            <pc:sldMk cId="2660153608" sldId="12354"/>
            <ac:grpSpMk id="8" creationId="{2C24FA60-352C-3B88-6922-2FFA9532A647}"/>
          </ac:grpSpMkLst>
        </pc:grpChg>
        <pc:picChg chg="mod">
          <ac:chgData name="Forth  Kasimir" userId="24496429-0b3e-4761-9125-e7e44b05c037" providerId="ADAL" clId="{743B5D07-4031-468A-93C2-9824D3AA3237}" dt="2025-06-11T11:26:53.117" v="72"/>
          <ac:picMkLst>
            <pc:docMk/>
            <pc:sldMk cId="2660153608" sldId="12354"/>
            <ac:picMk id="9" creationId="{94E7836B-FA21-8928-2F8E-DB4B8BEDFD9A}"/>
          </ac:picMkLst>
        </pc:picChg>
        <pc:picChg chg="mod">
          <ac:chgData name="Forth  Kasimir" userId="24496429-0b3e-4761-9125-e7e44b05c037" providerId="ADAL" clId="{743B5D07-4031-468A-93C2-9824D3AA3237}" dt="2025-06-11T11:26:53.117" v="72"/>
          <ac:picMkLst>
            <pc:docMk/>
            <pc:sldMk cId="2660153608" sldId="12354"/>
            <ac:picMk id="10" creationId="{2BFA0DA9-A8E3-CF97-9B4D-6CFD4C308101}"/>
          </ac:picMkLst>
        </pc:picChg>
      </pc:sldChg>
      <pc:sldChg chg="add del">
        <pc:chgData name="Forth  Kasimir" userId="24496429-0b3e-4761-9125-e7e44b05c037" providerId="ADAL" clId="{743B5D07-4031-468A-93C2-9824D3AA3237}" dt="2025-06-11T11:28:00.492" v="92" actId="47"/>
        <pc:sldMkLst>
          <pc:docMk/>
          <pc:sldMk cId="3886272785" sldId="12355"/>
        </pc:sldMkLst>
      </pc:sldChg>
      <pc:sldChg chg="addSp delSp modSp add mod ord modAnim">
        <pc:chgData name="Forth  Kasimir" userId="24496429-0b3e-4761-9125-e7e44b05c037" providerId="ADAL" clId="{743B5D07-4031-468A-93C2-9824D3AA3237}" dt="2025-06-11T11:28:35.253" v="94"/>
        <pc:sldMkLst>
          <pc:docMk/>
          <pc:sldMk cId="43419060" sldId="12356"/>
        </pc:sldMkLst>
        <pc:spChg chg="add mod">
          <ac:chgData name="Forth  Kasimir" userId="24496429-0b3e-4761-9125-e7e44b05c037" providerId="ADAL" clId="{743B5D07-4031-468A-93C2-9824D3AA3237}" dt="2025-06-11T11:27:57.621" v="91"/>
          <ac:spMkLst>
            <pc:docMk/>
            <pc:sldMk cId="43419060" sldId="12356"/>
            <ac:spMk id="3" creationId="{09EFB7E2-0C4E-4279-259C-4BF2A1E11904}"/>
          </ac:spMkLst>
        </pc:spChg>
        <pc:spChg chg="add mod">
          <ac:chgData name="Forth  Kasimir" userId="24496429-0b3e-4761-9125-e7e44b05c037" providerId="ADAL" clId="{743B5D07-4031-468A-93C2-9824D3AA3237}" dt="2025-06-11T11:27:57.621" v="91"/>
          <ac:spMkLst>
            <pc:docMk/>
            <pc:sldMk cId="43419060" sldId="12356"/>
            <ac:spMk id="4" creationId="{92433A81-87B5-34BC-1146-6DB36F67224F}"/>
          </ac:spMkLst>
        </pc:spChg>
        <pc:spChg chg="add mod">
          <ac:chgData name="Forth  Kasimir" userId="24496429-0b3e-4761-9125-e7e44b05c037" providerId="ADAL" clId="{743B5D07-4031-468A-93C2-9824D3AA3237}" dt="2025-06-11T11:27:57.621" v="91"/>
          <ac:spMkLst>
            <pc:docMk/>
            <pc:sldMk cId="43419060" sldId="12356"/>
            <ac:spMk id="6" creationId="{262BF66C-DCBA-41F7-6E87-DED3DBD6265D}"/>
          </ac:spMkLst>
        </pc:spChg>
        <pc:spChg chg="mod">
          <ac:chgData name="Forth  Kasimir" userId="24496429-0b3e-4761-9125-e7e44b05c037" providerId="ADAL" clId="{743B5D07-4031-468A-93C2-9824D3AA3237}" dt="2025-06-11T11:27:45.891" v="88" actId="6549"/>
          <ac:spMkLst>
            <pc:docMk/>
            <pc:sldMk cId="43419060" sldId="12356"/>
            <ac:spMk id="75" creationId="{D6DA6BFE-BFE1-638C-46B2-2FB201D68DCF}"/>
          </ac:spMkLst>
        </pc:spChg>
        <pc:picChg chg="add mod">
          <ac:chgData name="Forth  Kasimir" userId="24496429-0b3e-4761-9125-e7e44b05c037" providerId="ADAL" clId="{743B5D07-4031-468A-93C2-9824D3AA3237}" dt="2025-06-11T11:27:57.621" v="91"/>
          <ac:picMkLst>
            <pc:docMk/>
            <pc:sldMk cId="43419060" sldId="12356"/>
            <ac:picMk id="2" creationId="{751335C1-B08C-6BC8-78CF-AE29610AC166}"/>
          </ac:picMkLst>
        </pc:picChg>
        <pc:picChg chg="add mod">
          <ac:chgData name="Forth  Kasimir" userId="24496429-0b3e-4761-9125-e7e44b05c037" providerId="ADAL" clId="{743B5D07-4031-468A-93C2-9824D3AA3237}" dt="2025-06-11T11:27:57.621" v="91"/>
          <ac:picMkLst>
            <pc:docMk/>
            <pc:sldMk cId="43419060" sldId="12356"/>
            <ac:picMk id="5" creationId="{6C69D090-6AA5-FE5F-798C-F0ECDD0AD75A}"/>
          </ac:picMkLst>
        </pc:picChg>
      </pc:sldChg>
      <pc:sldChg chg="addSp delSp modSp add mod delAnim modAnim">
        <pc:chgData name="Forth  Kasimir" userId="24496429-0b3e-4761-9125-e7e44b05c037" providerId="ADAL" clId="{743B5D07-4031-468A-93C2-9824D3AA3237}" dt="2025-06-23T07:33:30.016" v="493" actId="20577"/>
        <pc:sldMkLst>
          <pc:docMk/>
          <pc:sldMk cId="730627141" sldId="12357"/>
        </pc:sldMkLst>
        <pc:spChg chg="del">
          <ac:chgData name="Forth  Kasimir" userId="24496429-0b3e-4761-9125-e7e44b05c037" providerId="ADAL" clId="{743B5D07-4031-468A-93C2-9824D3AA3237}" dt="2025-06-23T07:23:55.928" v="134" actId="478"/>
          <ac:spMkLst>
            <pc:docMk/>
            <pc:sldMk cId="730627141" sldId="12357"/>
            <ac:spMk id="10" creationId="{7E74F693-829D-46A9-C753-B2A4DD5D5B6D}"/>
          </ac:spMkLst>
        </pc:spChg>
        <pc:spChg chg="del">
          <ac:chgData name="Forth  Kasimir" userId="24496429-0b3e-4761-9125-e7e44b05c037" providerId="ADAL" clId="{743B5D07-4031-468A-93C2-9824D3AA3237}" dt="2025-06-23T07:23:55.928" v="134" actId="478"/>
          <ac:spMkLst>
            <pc:docMk/>
            <pc:sldMk cId="730627141" sldId="12357"/>
            <ac:spMk id="14" creationId="{ABF95532-806E-940A-23B4-06779A2EA758}"/>
          </ac:spMkLst>
        </pc:spChg>
        <pc:spChg chg="del">
          <ac:chgData name="Forth  Kasimir" userId="24496429-0b3e-4761-9125-e7e44b05c037" providerId="ADAL" clId="{743B5D07-4031-468A-93C2-9824D3AA3237}" dt="2025-06-23T07:23:55.928" v="134" actId="478"/>
          <ac:spMkLst>
            <pc:docMk/>
            <pc:sldMk cId="730627141" sldId="12357"/>
            <ac:spMk id="15" creationId="{DD077DDC-79BB-F99D-F064-2588533A7A85}"/>
          </ac:spMkLst>
        </pc:spChg>
        <pc:spChg chg="del">
          <ac:chgData name="Forth  Kasimir" userId="24496429-0b3e-4761-9125-e7e44b05c037" providerId="ADAL" clId="{743B5D07-4031-468A-93C2-9824D3AA3237}" dt="2025-06-23T07:23:55.928" v="134" actId="478"/>
          <ac:spMkLst>
            <pc:docMk/>
            <pc:sldMk cId="730627141" sldId="12357"/>
            <ac:spMk id="27" creationId="{E249E302-BD07-EF7F-DB24-F29C2FE71409}"/>
          </ac:spMkLst>
        </pc:spChg>
        <pc:spChg chg="del">
          <ac:chgData name="Forth  Kasimir" userId="24496429-0b3e-4761-9125-e7e44b05c037" providerId="ADAL" clId="{743B5D07-4031-468A-93C2-9824D3AA3237}" dt="2025-06-23T07:23:55.928" v="134" actId="478"/>
          <ac:spMkLst>
            <pc:docMk/>
            <pc:sldMk cId="730627141" sldId="12357"/>
            <ac:spMk id="28" creationId="{9E00EEAF-E7B5-CB4A-93AD-6BD3A11D3A7F}"/>
          </ac:spMkLst>
        </pc:spChg>
        <pc:spChg chg="del">
          <ac:chgData name="Forth  Kasimir" userId="24496429-0b3e-4761-9125-e7e44b05c037" providerId="ADAL" clId="{743B5D07-4031-468A-93C2-9824D3AA3237}" dt="2025-06-23T07:23:55.928" v="134" actId="478"/>
          <ac:spMkLst>
            <pc:docMk/>
            <pc:sldMk cId="730627141" sldId="12357"/>
            <ac:spMk id="30" creationId="{F3DBF2FE-5C2A-625C-4934-BBEF19707F41}"/>
          </ac:spMkLst>
        </pc:spChg>
        <pc:spChg chg="del">
          <ac:chgData name="Forth  Kasimir" userId="24496429-0b3e-4761-9125-e7e44b05c037" providerId="ADAL" clId="{743B5D07-4031-468A-93C2-9824D3AA3237}" dt="2025-06-23T07:23:55.928" v="134" actId="478"/>
          <ac:spMkLst>
            <pc:docMk/>
            <pc:sldMk cId="730627141" sldId="12357"/>
            <ac:spMk id="31" creationId="{4D0DDE62-2F12-F715-F9CE-2832506DBB96}"/>
          </ac:spMkLst>
        </pc:spChg>
        <pc:spChg chg="del">
          <ac:chgData name="Forth  Kasimir" userId="24496429-0b3e-4761-9125-e7e44b05c037" providerId="ADAL" clId="{743B5D07-4031-468A-93C2-9824D3AA3237}" dt="2025-06-23T07:23:55.928" v="134" actId="478"/>
          <ac:spMkLst>
            <pc:docMk/>
            <pc:sldMk cId="730627141" sldId="12357"/>
            <ac:spMk id="32" creationId="{44399A65-07DD-CC88-EDEA-363818C26D8D}"/>
          </ac:spMkLst>
        </pc:spChg>
        <pc:spChg chg="del">
          <ac:chgData name="Forth  Kasimir" userId="24496429-0b3e-4761-9125-e7e44b05c037" providerId="ADAL" clId="{743B5D07-4031-468A-93C2-9824D3AA3237}" dt="2025-06-23T07:23:55.928" v="134" actId="478"/>
          <ac:spMkLst>
            <pc:docMk/>
            <pc:sldMk cId="730627141" sldId="12357"/>
            <ac:spMk id="34" creationId="{9B941BA7-0CE0-D999-FCC2-2489C9C0D830}"/>
          </ac:spMkLst>
        </pc:spChg>
        <pc:spChg chg="del">
          <ac:chgData name="Forth  Kasimir" userId="24496429-0b3e-4761-9125-e7e44b05c037" providerId="ADAL" clId="{743B5D07-4031-468A-93C2-9824D3AA3237}" dt="2025-06-23T07:23:55.928" v="134" actId="478"/>
          <ac:spMkLst>
            <pc:docMk/>
            <pc:sldMk cId="730627141" sldId="12357"/>
            <ac:spMk id="35" creationId="{5050C912-75ED-6107-7EA8-010FA705CF56}"/>
          </ac:spMkLst>
        </pc:spChg>
        <pc:spChg chg="add mod">
          <ac:chgData name="Forth  Kasimir" userId="24496429-0b3e-4761-9125-e7e44b05c037" providerId="ADAL" clId="{743B5D07-4031-468A-93C2-9824D3AA3237}" dt="2025-06-23T07:30:53.368" v="267" actId="1038"/>
          <ac:spMkLst>
            <pc:docMk/>
            <pc:sldMk cId="730627141" sldId="12357"/>
            <ac:spMk id="50" creationId="{B34398C4-7A9A-48F9-399D-7EFA27B6501C}"/>
          </ac:spMkLst>
        </pc:spChg>
        <pc:spChg chg="add mod">
          <ac:chgData name="Forth  Kasimir" userId="24496429-0b3e-4761-9125-e7e44b05c037" providerId="ADAL" clId="{743B5D07-4031-468A-93C2-9824D3AA3237}" dt="2025-06-23T07:30:53.368" v="267" actId="1038"/>
          <ac:spMkLst>
            <pc:docMk/>
            <pc:sldMk cId="730627141" sldId="12357"/>
            <ac:spMk id="51" creationId="{9E24FD81-7B1F-8808-423D-E2D894EC0CF5}"/>
          </ac:spMkLst>
        </pc:spChg>
        <pc:spChg chg="add mod">
          <ac:chgData name="Forth  Kasimir" userId="24496429-0b3e-4761-9125-e7e44b05c037" providerId="ADAL" clId="{743B5D07-4031-468A-93C2-9824D3AA3237}" dt="2025-06-23T07:30:53.368" v="267" actId="1038"/>
          <ac:spMkLst>
            <pc:docMk/>
            <pc:sldMk cId="730627141" sldId="12357"/>
            <ac:spMk id="52" creationId="{C397056E-80D5-961C-DA9A-10D6713F8AC0}"/>
          </ac:spMkLst>
        </pc:spChg>
        <pc:spChg chg="add mod">
          <ac:chgData name="Forth  Kasimir" userId="24496429-0b3e-4761-9125-e7e44b05c037" providerId="ADAL" clId="{743B5D07-4031-468A-93C2-9824D3AA3237}" dt="2025-06-23T07:30:53.368" v="267" actId="1038"/>
          <ac:spMkLst>
            <pc:docMk/>
            <pc:sldMk cId="730627141" sldId="12357"/>
            <ac:spMk id="53" creationId="{0C6BA3C8-9A0B-B8C7-7B4B-8625F0E9765C}"/>
          </ac:spMkLst>
        </pc:spChg>
        <pc:spChg chg="mod">
          <ac:chgData name="Forth  Kasimir" userId="24496429-0b3e-4761-9125-e7e44b05c037" providerId="ADAL" clId="{743B5D07-4031-468A-93C2-9824D3AA3237}" dt="2025-06-23T07:33:30.016" v="493" actId="20577"/>
          <ac:spMkLst>
            <pc:docMk/>
            <pc:sldMk cId="730627141" sldId="12357"/>
            <ac:spMk id="75" creationId="{F790BA5B-19A7-512A-5767-CEDA4C9A6227}"/>
          </ac:spMkLst>
        </pc:spChg>
        <pc:picChg chg="add del mod">
          <ac:chgData name="Forth  Kasimir" userId="24496429-0b3e-4761-9125-e7e44b05c037" providerId="ADAL" clId="{743B5D07-4031-468A-93C2-9824D3AA3237}" dt="2025-06-23T07:26:24.002" v="140" actId="478"/>
          <ac:picMkLst>
            <pc:docMk/>
            <pc:sldMk cId="730627141" sldId="12357"/>
            <ac:picMk id="39" creationId="{DC8CBFCA-403E-293C-18B5-B85F071F2EFD}"/>
          </ac:picMkLst>
        </pc:picChg>
        <pc:picChg chg="add del">
          <ac:chgData name="Forth  Kasimir" userId="24496429-0b3e-4761-9125-e7e44b05c037" providerId="ADAL" clId="{743B5D07-4031-468A-93C2-9824D3AA3237}" dt="2025-06-23T07:26:23.304" v="139" actId="478"/>
          <ac:picMkLst>
            <pc:docMk/>
            <pc:sldMk cId="730627141" sldId="12357"/>
            <ac:picMk id="41" creationId="{D1AAF502-16D1-6095-7308-5C92BCF5F6A8}"/>
          </ac:picMkLst>
        </pc:picChg>
        <pc:picChg chg="add mod">
          <ac:chgData name="Forth  Kasimir" userId="24496429-0b3e-4761-9125-e7e44b05c037" providerId="ADAL" clId="{743B5D07-4031-468A-93C2-9824D3AA3237}" dt="2025-06-23T07:28:33.136" v="162" actId="1076"/>
          <ac:picMkLst>
            <pc:docMk/>
            <pc:sldMk cId="730627141" sldId="12357"/>
            <ac:picMk id="43" creationId="{45994909-91EF-A05E-6FBB-A533BE3FF3A9}"/>
          </ac:picMkLst>
        </pc:picChg>
        <pc:picChg chg="add mod">
          <ac:chgData name="Forth  Kasimir" userId="24496429-0b3e-4761-9125-e7e44b05c037" providerId="ADAL" clId="{743B5D07-4031-468A-93C2-9824D3AA3237}" dt="2025-06-23T07:31:00.017" v="268" actId="1076"/>
          <ac:picMkLst>
            <pc:docMk/>
            <pc:sldMk cId="730627141" sldId="12357"/>
            <ac:picMk id="45" creationId="{18ECC5F6-695C-51A2-7D16-BF379723CFD4}"/>
          </ac:picMkLst>
        </pc:picChg>
        <pc:picChg chg="add mod">
          <ac:chgData name="Forth  Kasimir" userId="24496429-0b3e-4761-9125-e7e44b05c037" providerId="ADAL" clId="{743B5D07-4031-468A-93C2-9824D3AA3237}" dt="2025-06-23T07:31:10.092" v="271" actId="1076"/>
          <ac:picMkLst>
            <pc:docMk/>
            <pc:sldMk cId="730627141" sldId="12357"/>
            <ac:picMk id="47" creationId="{BE550966-6192-B51B-CCD6-3EF687C6E3EF}"/>
          </ac:picMkLst>
        </pc:picChg>
        <pc:picChg chg="add mod">
          <ac:chgData name="Forth  Kasimir" userId="24496429-0b3e-4761-9125-e7e44b05c037" providerId="ADAL" clId="{743B5D07-4031-468A-93C2-9824D3AA3237}" dt="2025-06-23T07:31:24.345" v="274" actId="1076"/>
          <ac:picMkLst>
            <pc:docMk/>
            <pc:sldMk cId="730627141" sldId="12357"/>
            <ac:picMk id="49" creationId="{F24C8724-A780-3795-4B4F-12DB070602EB}"/>
          </ac:picMkLst>
        </pc:picChg>
        <pc:cxnChg chg="add mod">
          <ac:chgData name="Forth  Kasimir" userId="24496429-0b3e-4761-9125-e7e44b05c037" providerId="ADAL" clId="{743B5D07-4031-468A-93C2-9824D3AA3237}" dt="2025-06-23T07:30:53.368" v="267" actId="1038"/>
          <ac:cxnSpMkLst>
            <pc:docMk/>
            <pc:sldMk cId="730627141" sldId="12357"/>
            <ac:cxnSpMk id="55" creationId="{BC5A43AF-6D47-3667-1E7C-CB9FE7774B36}"/>
          </ac:cxnSpMkLst>
        </pc:cxnChg>
        <pc:cxnChg chg="add mod">
          <ac:chgData name="Forth  Kasimir" userId="24496429-0b3e-4761-9125-e7e44b05c037" providerId="ADAL" clId="{743B5D07-4031-468A-93C2-9824D3AA3237}" dt="2025-06-23T07:30:53.368" v="267" actId="1038"/>
          <ac:cxnSpMkLst>
            <pc:docMk/>
            <pc:sldMk cId="730627141" sldId="12357"/>
            <ac:cxnSpMk id="56" creationId="{1A6C5759-C32A-489B-EA90-45C683C21332}"/>
          </ac:cxnSpMkLst>
        </pc:cxnChg>
        <pc:cxnChg chg="add mod">
          <ac:chgData name="Forth  Kasimir" userId="24496429-0b3e-4761-9125-e7e44b05c037" providerId="ADAL" clId="{743B5D07-4031-468A-93C2-9824D3AA3237}" dt="2025-06-23T07:30:53.368" v="267" actId="1038"/>
          <ac:cxnSpMkLst>
            <pc:docMk/>
            <pc:sldMk cId="730627141" sldId="12357"/>
            <ac:cxnSpMk id="59" creationId="{0882F54C-6AB3-45FE-CDEB-3D1AE3A06E7F}"/>
          </ac:cxnSpMkLst>
        </pc:cxnChg>
      </pc:sldChg>
      <pc:sldChg chg="delSp modSp add del mod delAnim">
        <pc:chgData name="Forth  Kasimir" userId="24496429-0b3e-4761-9125-e7e44b05c037" providerId="ADAL" clId="{743B5D07-4031-468A-93C2-9824D3AA3237}" dt="2025-06-23T07:32:09.252" v="282" actId="47"/>
        <pc:sldMkLst>
          <pc:docMk/>
          <pc:sldMk cId="3273778145" sldId="12358"/>
        </pc:sldMkLst>
        <pc:spChg chg="del">
          <ac:chgData name="Forth  Kasimir" userId="24496429-0b3e-4761-9125-e7e44b05c037" providerId="ADAL" clId="{743B5D07-4031-468A-93C2-9824D3AA3237}" dt="2025-06-23T07:31:52.314" v="276" actId="478"/>
          <ac:spMkLst>
            <pc:docMk/>
            <pc:sldMk cId="3273778145" sldId="12358"/>
            <ac:spMk id="50" creationId="{2A822513-6E2F-CE71-5D7C-BFFD16BDBEFC}"/>
          </ac:spMkLst>
        </pc:spChg>
        <pc:spChg chg="del">
          <ac:chgData name="Forth  Kasimir" userId="24496429-0b3e-4761-9125-e7e44b05c037" providerId="ADAL" clId="{743B5D07-4031-468A-93C2-9824D3AA3237}" dt="2025-06-23T07:31:52.314" v="276" actId="478"/>
          <ac:spMkLst>
            <pc:docMk/>
            <pc:sldMk cId="3273778145" sldId="12358"/>
            <ac:spMk id="51" creationId="{DA38ECDD-D1AE-0966-53C9-052D261BC4B7}"/>
          </ac:spMkLst>
        </pc:spChg>
        <pc:spChg chg="del">
          <ac:chgData name="Forth  Kasimir" userId="24496429-0b3e-4761-9125-e7e44b05c037" providerId="ADAL" clId="{743B5D07-4031-468A-93C2-9824D3AA3237}" dt="2025-06-23T07:31:52.314" v="276" actId="478"/>
          <ac:spMkLst>
            <pc:docMk/>
            <pc:sldMk cId="3273778145" sldId="12358"/>
            <ac:spMk id="52" creationId="{645C8CDB-B7E3-B9E2-8705-003C1C29ABC3}"/>
          </ac:spMkLst>
        </pc:spChg>
        <pc:spChg chg="del">
          <ac:chgData name="Forth  Kasimir" userId="24496429-0b3e-4761-9125-e7e44b05c037" providerId="ADAL" clId="{743B5D07-4031-468A-93C2-9824D3AA3237}" dt="2025-06-23T07:31:52.314" v="276" actId="478"/>
          <ac:spMkLst>
            <pc:docMk/>
            <pc:sldMk cId="3273778145" sldId="12358"/>
            <ac:spMk id="53" creationId="{D995722B-C568-9565-B9FA-6F68231BBFF8}"/>
          </ac:spMkLst>
        </pc:spChg>
        <pc:picChg chg="del">
          <ac:chgData name="Forth  Kasimir" userId="24496429-0b3e-4761-9125-e7e44b05c037" providerId="ADAL" clId="{743B5D07-4031-468A-93C2-9824D3AA3237}" dt="2025-06-23T07:31:52.314" v="276" actId="478"/>
          <ac:picMkLst>
            <pc:docMk/>
            <pc:sldMk cId="3273778145" sldId="12358"/>
            <ac:picMk id="43" creationId="{C2A5D2F2-8BB4-1325-069C-35008DDD8255}"/>
          </ac:picMkLst>
        </pc:picChg>
        <pc:picChg chg="del">
          <ac:chgData name="Forth  Kasimir" userId="24496429-0b3e-4761-9125-e7e44b05c037" providerId="ADAL" clId="{743B5D07-4031-468A-93C2-9824D3AA3237}" dt="2025-06-23T07:31:52.314" v="276" actId="478"/>
          <ac:picMkLst>
            <pc:docMk/>
            <pc:sldMk cId="3273778145" sldId="12358"/>
            <ac:picMk id="45" creationId="{3EBE2400-C97D-93EE-416D-015EA9B68B9E}"/>
          </ac:picMkLst>
        </pc:picChg>
        <pc:picChg chg="del">
          <ac:chgData name="Forth  Kasimir" userId="24496429-0b3e-4761-9125-e7e44b05c037" providerId="ADAL" clId="{743B5D07-4031-468A-93C2-9824D3AA3237}" dt="2025-06-23T07:31:52.314" v="276" actId="478"/>
          <ac:picMkLst>
            <pc:docMk/>
            <pc:sldMk cId="3273778145" sldId="12358"/>
            <ac:picMk id="47" creationId="{368D1511-AE7B-2AE6-8AD8-71E41859ED20}"/>
          </ac:picMkLst>
        </pc:picChg>
        <pc:picChg chg="del">
          <ac:chgData name="Forth  Kasimir" userId="24496429-0b3e-4761-9125-e7e44b05c037" providerId="ADAL" clId="{743B5D07-4031-468A-93C2-9824D3AA3237}" dt="2025-06-23T07:31:52.314" v="276" actId="478"/>
          <ac:picMkLst>
            <pc:docMk/>
            <pc:sldMk cId="3273778145" sldId="12358"/>
            <ac:picMk id="49" creationId="{C9102BAB-865C-BD9A-B2AC-B4D27C6E7BAE}"/>
          </ac:picMkLst>
        </pc:picChg>
        <pc:cxnChg chg="del mod">
          <ac:chgData name="Forth  Kasimir" userId="24496429-0b3e-4761-9125-e7e44b05c037" providerId="ADAL" clId="{743B5D07-4031-468A-93C2-9824D3AA3237}" dt="2025-06-23T07:31:52.314" v="276" actId="478"/>
          <ac:cxnSpMkLst>
            <pc:docMk/>
            <pc:sldMk cId="3273778145" sldId="12358"/>
            <ac:cxnSpMk id="55" creationId="{4576320F-7EF8-010C-A40D-61D0B0083DAE}"/>
          </ac:cxnSpMkLst>
        </pc:cxnChg>
        <pc:cxnChg chg="del mod">
          <ac:chgData name="Forth  Kasimir" userId="24496429-0b3e-4761-9125-e7e44b05c037" providerId="ADAL" clId="{743B5D07-4031-468A-93C2-9824D3AA3237}" dt="2025-06-23T07:31:52.314" v="276" actId="478"/>
          <ac:cxnSpMkLst>
            <pc:docMk/>
            <pc:sldMk cId="3273778145" sldId="12358"/>
            <ac:cxnSpMk id="56" creationId="{2AF91C68-41AF-75D1-C3F7-EA6F9E3F73E3}"/>
          </ac:cxnSpMkLst>
        </pc:cxnChg>
      </pc:sldChg>
      <pc:sldChg chg="addSp modSp new mod ord modAnim">
        <pc:chgData name="Forth  Kasimir" userId="24496429-0b3e-4761-9125-e7e44b05c037" providerId="ADAL" clId="{743B5D07-4031-468A-93C2-9824D3AA3237}" dt="2025-06-23T12:06:41.504" v="849" actId="1036"/>
        <pc:sldMkLst>
          <pc:docMk/>
          <pc:sldMk cId="1530783977" sldId="12359"/>
        </pc:sldMkLst>
        <pc:spChg chg="mod">
          <ac:chgData name="Forth  Kasimir" userId="24496429-0b3e-4761-9125-e7e44b05c037" providerId="ADAL" clId="{743B5D07-4031-468A-93C2-9824D3AA3237}" dt="2025-06-23T07:32:04.561" v="279" actId="27636"/>
          <ac:spMkLst>
            <pc:docMk/>
            <pc:sldMk cId="1530783977" sldId="12359"/>
            <ac:spMk id="2" creationId="{7EA1902E-C88E-7731-D058-5C215A055555}"/>
          </ac:spMkLst>
        </pc:spChg>
        <pc:spChg chg="mod">
          <ac:chgData name="Forth  Kasimir" userId="24496429-0b3e-4761-9125-e7e44b05c037" providerId="ADAL" clId="{743B5D07-4031-468A-93C2-9824D3AA3237}" dt="2025-06-23T08:55:10.111" v="527" actId="6549"/>
          <ac:spMkLst>
            <pc:docMk/>
            <pc:sldMk cId="1530783977" sldId="12359"/>
            <ac:spMk id="3" creationId="{AA372DED-846E-441E-176D-0A544BF5D54F}"/>
          </ac:spMkLst>
        </pc:spChg>
        <pc:spChg chg="add mod">
          <ac:chgData name="Forth  Kasimir" userId="24496429-0b3e-4761-9125-e7e44b05c037" providerId="ADAL" clId="{743B5D07-4031-468A-93C2-9824D3AA3237}" dt="2025-06-23T12:06:41.504" v="849" actId="1036"/>
          <ac:spMkLst>
            <pc:docMk/>
            <pc:sldMk cId="1530783977" sldId="12359"/>
            <ac:spMk id="5" creationId="{1D2B7EC6-4F67-6C9D-82EB-A1EF43F86A77}"/>
          </ac:spMkLst>
        </pc:spChg>
        <pc:spChg chg="add mod">
          <ac:chgData name="Forth  Kasimir" userId="24496429-0b3e-4761-9125-e7e44b05c037" providerId="ADAL" clId="{743B5D07-4031-468A-93C2-9824D3AA3237}" dt="2025-06-23T12:06:41.504" v="849" actId="1036"/>
          <ac:spMkLst>
            <pc:docMk/>
            <pc:sldMk cId="1530783977" sldId="12359"/>
            <ac:spMk id="6" creationId="{6BE970D2-03F5-CEC7-BB04-737ABAD111BE}"/>
          </ac:spMkLst>
        </pc:spChg>
        <pc:spChg chg="add mod">
          <ac:chgData name="Forth  Kasimir" userId="24496429-0b3e-4761-9125-e7e44b05c037" providerId="ADAL" clId="{743B5D07-4031-468A-93C2-9824D3AA3237}" dt="2025-06-23T12:06:24.481" v="834" actId="20577"/>
          <ac:spMkLst>
            <pc:docMk/>
            <pc:sldMk cId="1530783977" sldId="12359"/>
            <ac:spMk id="7" creationId="{999D1020-F944-324A-9327-609B808D92E0}"/>
          </ac:spMkLst>
        </pc:spChg>
        <pc:spChg chg="add mod">
          <ac:chgData name="Forth  Kasimir" userId="24496429-0b3e-4761-9125-e7e44b05c037" providerId="ADAL" clId="{743B5D07-4031-468A-93C2-9824D3AA3237}" dt="2025-06-23T12:06:30.524" v="835" actId="20577"/>
          <ac:spMkLst>
            <pc:docMk/>
            <pc:sldMk cId="1530783977" sldId="12359"/>
            <ac:spMk id="8" creationId="{C372CA94-9DA9-2008-0C24-3B3BB53EC141}"/>
          </ac:spMkLst>
        </pc:spChg>
      </pc:sldChg>
      <pc:sldMasterChg chg="delSldLayout modSldLayout">
        <pc:chgData name="Forth  Kasimir" userId="24496429-0b3e-4761-9125-e7e44b05c037" providerId="ADAL" clId="{743B5D07-4031-468A-93C2-9824D3AA3237}" dt="2025-06-11T12:32:04.023" v="105" actId="47"/>
        <pc:sldMasterMkLst>
          <pc:docMk/>
          <pc:sldMasterMk cId="0" sldId="2147483655"/>
        </pc:sldMasterMkLst>
        <pc:sldLayoutChg chg="addSp delSp modSp mod">
          <pc:chgData name="Forth  Kasimir" userId="24496429-0b3e-4761-9125-e7e44b05c037" providerId="ADAL" clId="{743B5D07-4031-468A-93C2-9824D3AA3237}" dt="2025-06-11T08:29:44.230" v="54" actId="1076"/>
          <pc:sldLayoutMkLst>
            <pc:docMk/>
            <pc:sldMasterMk cId="0" sldId="2147483655"/>
            <pc:sldLayoutMk cId="0" sldId="2147483648"/>
          </pc:sldLayoutMkLst>
          <pc:spChg chg="add mod ord">
            <ac:chgData name="Forth  Kasimir" userId="24496429-0b3e-4761-9125-e7e44b05c037" providerId="ADAL" clId="{743B5D07-4031-468A-93C2-9824D3AA3237}" dt="2025-06-11T08:29:44.230" v="54" actId="1076"/>
            <ac:spMkLst>
              <pc:docMk/>
              <pc:sldMasterMk cId="0" sldId="2147483655"/>
              <pc:sldLayoutMk cId="0" sldId="2147483648"/>
              <ac:spMk id="4" creationId="{08630822-7AC9-D45C-0D8F-5F28AFF36F31}"/>
            </ac:spMkLst>
          </pc:spChg>
          <pc:picChg chg="add mod ord">
            <ac:chgData name="Forth  Kasimir" userId="24496429-0b3e-4761-9125-e7e44b05c037" providerId="ADAL" clId="{743B5D07-4031-468A-93C2-9824D3AA3237}" dt="2025-06-11T08:29:40.029" v="53" actId="167"/>
            <ac:picMkLst>
              <pc:docMk/>
              <pc:sldMasterMk cId="0" sldId="2147483655"/>
              <pc:sldLayoutMk cId="0" sldId="2147483648"/>
              <ac:picMk id="3" creationId="{3113EFD5-DDDA-B7D6-BBA2-D4DE3B354683}"/>
            </ac:picMkLst>
          </pc:picChg>
        </pc:sldLayoutChg>
        <pc:sldLayoutChg chg="modSp mod">
          <pc:chgData name="Forth  Kasimir" userId="24496429-0b3e-4761-9125-e7e44b05c037" providerId="ADAL" clId="{743B5D07-4031-468A-93C2-9824D3AA3237}" dt="2025-06-11T08:29:19.809" v="45" actId="1076"/>
          <pc:sldLayoutMkLst>
            <pc:docMk/>
            <pc:sldMasterMk cId="0" sldId="2147483655"/>
            <pc:sldLayoutMk cId="0" sldId="2147483649"/>
          </pc:sldLayoutMkLst>
          <pc:picChg chg="mod">
            <ac:chgData name="Forth  Kasimir" userId="24496429-0b3e-4761-9125-e7e44b05c037" providerId="ADAL" clId="{743B5D07-4031-468A-93C2-9824D3AA3237}" dt="2025-06-11T08:29:19.809" v="45" actId="1076"/>
            <ac:picMkLst>
              <pc:docMk/>
              <pc:sldMasterMk cId="0" sldId="2147483655"/>
              <pc:sldLayoutMk cId="0" sldId="2147483649"/>
              <ac:picMk id="21" creationId="{00000000-0000-0000-0000-000000000000}"/>
            </ac:picMkLst>
          </pc:picChg>
        </pc:sldLayoutChg>
        <pc:sldLayoutChg chg="del">
          <pc:chgData name="Forth  Kasimir" userId="24496429-0b3e-4761-9125-e7e44b05c037" providerId="ADAL" clId="{743B5D07-4031-468A-93C2-9824D3AA3237}" dt="2025-06-11T11:27:06.510" v="76" actId="47"/>
          <pc:sldLayoutMkLst>
            <pc:docMk/>
            <pc:sldMasterMk cId="0" sldId="2147483655"/>
            <pc:sldLayoutMk cId="1604555675" sldId="2147483656"/>
          </pc:sldLayoutMkLst>
        </pc:sldLayoutChg>
        <pc:sldLayoutChg chg="del">
          <pc:chgData name="Forth  Kasimir" userId="24496429-0b3e-4761-9125-e7e44b05c037" providerId="ADAL" clId="{743B5D07-4031-468A-93C2-9824D3AA3237}" dt="2025-06-11T12:32:04.023" v="105" actId="47"/>
          <pc:sldLayoutMkLst>
            <pc:docMk/>
            <pc:sldMasterMk cId="0" sldId="2147483655"/>
            <pc:sldLayoutMk cId="1713753395" sldId="2147483656"/>
          </pc:sldLayoutMkLst>
        </pc:sldLayoutChg>
        <pc:sldLayoutChg chg="del">
          <pc:chgData name="Forth  Kasimir" userId="24496429-0b3e-4761-9125-e7e44b05c037" providerId="ADAL" clId="{743B5D07-4031-468A-93C2-9824D3AA3237}" dt="2025-06-11T08:35:05.612" v="65" actId="47"/>
          <pc:sldLayoutMkLst>
            <pc:docMk/>
            <pc:sldMasterMk cId="0" sldId="2147483655"/>
            <pc:sldLayoutMk cId="2394138680" sldId="2147483656"/>
          </pc:sldLayoutMkLst>
        </pc:sldLayoutChg>
        <pc:sldLayoutChg chg="del">
          <pc:chgData name="Forth  Kasimir" userId="24496429-0b3e-4761-9125-e7e44b05c037" providerId="ADAL" clId="{743B5D07-4031-468A-93C2-9824D3AA3237}" dt="2025-06-11T11:28:00.492" v="92" actId="47"/>
          <pc:sldLayoutMkLst>
            <pc:docMk/>
            <pc:sldMasterMk cId="0" sldId="2147483655"/>
            <pc:sldLayoutMk cId="3480602853" sldId="2147483656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nas.ads.mwn.de\ga25jit\04_Forschungsprojekte\05_SRE_IFC4EarlyLCA\00_Progress_Presentations\window_varian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tumde-my.sharepoint.com/personal/kasimir_forth_tum_de/Documents/SRE_BIM4LCA/04_Journal_Papers/Energy&amp;Buildings/Experiment2_MatchingPerformance/00_Matching_results_CaseStudies_upgrad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tumde-my.sharepoint.com/personal/kasimir_forth_tum_de/Documents/SRE_BIM4LCA/03_Conferences/15_2024_ICCCBE_Montreal-i3CE_Pittsburgh/ResultsStrategiesPur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tumde-my.sharepoint.com/personal/kasimir_forth_tum_de/Documents/SRE_BIM4LCA/03_Conferences/15_2024_ICCCBE_Montreal-i3CE_Pittsburgh/ResultsStrategiesPure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oleObject" Target="Mappe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defRPr>
            </a:pPr>
            <a:r>
              <a:rPr lang="de-DE"/>
              <a:t>GWP of window variants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A2AD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852-4449-BF09-8DB56822F91E}"/>
              </c:ext>
            </c:extLst>
          </c:dPt>
          <c:dPt>
            <c:idx val="2"/>
            <c:invertIfNegative val="0"/>
            <c:bubble3D val="0"/>
            <c:spPr>
              <a:solidFill>
                <a:srgbClr val="E3722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852-4449-BF09-8DB56822F91E}"/>
              </c:ext>
            </c:extLst>
          </c:dPt>
          <c:dPt>
            <c:idx val="3"/>
            <c:invertIfNegative val="0"/>
            <c:bubble3D val="0"/>
            <c:spPr>
              <a:solidFill>
                <a:srgbClr val="64A0C8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852-4449-BF09-8DB56822F91E}"/>
              </c:ext>
            </c:extLst>
          </c:dPt>
          <c:cat>
            <c:strRef>
              <c:f>Tabelle1!$B$1:$E$1</c:f>
              <c:strCache>
                <c:ptCount val="4"/>
                <c:pt idx="0">
                  <c:v>Aluminiumrahmen, 
2-Scheiben verglast</c:v>
                </c:pt>
                <c:pt idx="1">
                  <c:v>Aluminiumrahmen, 
3-Scheiben verglast</c:v>
                </c:pt>
                <c:pt idx="2">
                  <c:v>Holzrahmen, 
2-Scheiben verglast</c:v>
                </c:pt>
                <c:pt idx="3">
                  <c:v>Holzrahmen, 
3-Scheiben verglast</c:v>
                </c:pt>
              </c:strCache>
            </c:strRef>
          </c:cat>
          <c:val>
            <c:numRef>
              <c:f>Tabelle1!$B$2:$E$2</c:f>
              <c:numCache>
                <c:formatCode>General</c:formatCode>
                <c:ptCount val="4"/>
                <c:pt idx="0">
                  <c:v>906.38</c:v>
                </c:pt>
                <c:pt idx="1">
                  <c:v>1263.71</c:v>
                </c:pt>
                <c:pt idx="2">
                  <c:v>614.38</c:v>
                </c:pt>
                <c:pt idx="3">
                  <c:v>1150.3699999999999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852-4449-BF09-8DB56822F9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1104640"/>
        <c:axId val="471106608"/>
      </c:barChart>
      <c:catAx>
        <c:axId val="471104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defRPr>
            </a:pPr>
            <a:endParaRPr lang="de-DE"/>
          </a:p>
        </c:txPr>
        <c:crossAx val="471106608"/>
        <c:crosses val="autoZero"/>
        <c:auto val="1"/>
        <c:lblAlgn val="ctr"/>
        <c:lblOffset val="100"/>
        <c:noMultiLvlLbl val="0"/>
      </c:catAx>
      <c:valAx>
        <c:axId val="471106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defRPr>
                </a:pPr>
                <a:r>
                  <a:rPr lang="de-DE"/>
                  <a:t>[kg CO2-eq.]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defRPr>
            </a:pPr>
            <a:endParaRPr lang="de-DE"/>
          </a:p>
        </c:txPr>
        <c:crossAx val="4711046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Times New Roman" panose="02020603050405020304" pitchFamily="18" charset="0"/>
        </a:defRPr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b" anchorCtr="1"/>
          <a:lstStyle/>
          <a:p>
            <a:pPr>
              <a:defRPr sz="1400" b="0" i="0" u="none" strike="noStrike" kern="1200" spc="0" baseline="0">
                <a:solidFill>
                  <a:sysClr val="windowText" lastClr="00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defRPr>
            </a:pPr>
            <a:r>
              <a:rPr lang="de-DE"/>
              <a:t>GWP range of window variants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b" anchorCtr="1"/>
        <a:lstStyle/>
        <a:p>
          <a:pPr>
            <a:defRPr sz="1400" b="0" i="0" u="none" strike="noStrike" kern="1200" spc="0" baseline="0">
              <a:solidFill>
                <a:sysClr val="windowText" lastClr="000000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defRPr>
          </a:pPr>
          <a:endParaRPr lang="de-DE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Tabelle1!$A$16</c:f>
              <c:strCache>
                <c:ptCount val="1"/>
                <c:pt idx="0">
                  <c:v>Minimum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val>
            <c:numRef>
              <c:f>Tabelle1!$B$16</c:f>
              <c:numCache>
                <c:formatCode>General</c:formatCode>
                <c:ptCount val="1"/>
                <c:pt idx="0">
                  <c:v>614.38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5B-4378-AA49-D4C2360AE248}"/>
            </c:ext>
          </c:extLst>
        </c:ser>
        <c:ser>
          <c:idx val="1"/>
          <c:order val="1"/>
          <c:tx>
            <c:strRef>
              <c:f>Tabelle1!$A$17</c:f>
              <c:strCache>
                <c:ptCount val="1"/>
                <c:pt idx="0">
                  <c:v>Quantil 25%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errBars>
            <c:errBarType val="minus"/>
            <c:errValType val="percentage"/>
            <c:noEndCap val="1"/>
            <c:val val="1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val>
            <c:numRef>
              <c:f>Tabelle1!$B$17</c:f>
              <c:numCache>
                <c:formatCode>General</c:formatCode>
                <c:ptCount val="1"/>
                <c:pt idx="0">
                  <c:v>219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D5B-4378-AA49-D4C2360AE248}"/>
            </c:ext>
          </c:extLst>
        </c:ser>
        <c:ser>
          <c:idx val="2"/>
          <c:order val="2"/>
          <c:tx>
            <c:strRef>
              <c:f>Tabelle1!$A$18</c:f>
              <c:strCache>
                <c:ptCount val="1"/>
                <c:pt idx="0">
                  <c:v>Quantil 25%</c:v>
                </c:pt>
              </c:strCache>
            </c:strRef>
          </c:tx>
          <c:spPr>
            <a:pattFill prst="dkDnDiag">
              <a:fgClr>
                <a:schemeClr val="accent2"/>
              </a:fgClr>
              <a:bgClr>
                <a:schemeClr val="bg1"/>
              </a:bgClr>
            </a:pattFill>
            <a:ln>
              <a:solidFill>
                <a:schemeClr val="accent2"/>
              </a:solidFill>
            </a:ln>
            <a:effectLst/>
          </c:spPr>
          <c:invertIfNegative val="0"/>
          <c:val>
            <c:numRef>
              <c:f>Tabelle1!$B$18</c:f>
              <c:numCache>
                <c:formatCode>General</c:formatCode>
                <c:ptCount val="1"/>
                <c:pt idx="0">
                  <c:v>194.995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D5B-4378-AA49-D4C2360AE248}"/>
            </c:ext>
          </c:extLst>
        </c:ser>
        <c:ser>
          <c:idx val="3"/>
          <c:order val="3"/>
          <c:tx>
            <c:strRef>
              <c:f>Tabelle1!$A$19</c:f>
              <c:strCache>
                <c:ptCount val="1"/>
                <c:pt idx="0">
                  <c:v>Quantil 75%</c:v>
                </c:pt>
              </c:strCache>
            </c:strRef>
          </c:tx>
          <c:spPr>
            <a:pattFill prst="dkUpDiag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/>
              </a:solidFill>
            </a:ln>
            <a:effectLst/>
          </c:spPr>
          <c:invertIfNegative val="0"/>
          <c:val>
            <c:numRef>
              <c:f>Tabelle1!$B$19</c:f>
              <c:numCache>
                <c:formatCode>General</c:formatCode>
                <c:ptCount val="1"/>
                <c:pt idx="0">
                  <c:v>150.32999999999993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D5B-4378-AA49-D4C2360AE248}"/>
            </c:ext>
          </c:extLst>
        </c:ser>
        <c:ser>
          <c:idx val="4"/>
          <c:order val="4"/>
          <c:tx>
            <c:strRef>
              <c:f>Tabelle1!$A$20</c:f>
              <c:strCache>
                <c:ptCount val="1"/>
                <c:pt idx="0">
                  <c:v>Maximum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errBars>
            <c:errBarType val="minus"/>
            <c:errValType val="percentage"/>
            <c:noEndCap val="1"/>
            <c:val val="1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val>
            <c:numRef>
              <c:f>Tabelle1!$B$20</c:f>
              <c:numCache>
                <c:formatCode>General</c:formatCode>
                <c:ptCount val="1"/>
                <c:pt idx="0">
                  <c:v>85.005000000000109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D5B-4378-AA49-D4C2360AE2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03100976"/>
        <c:axId val="603100648"/>
      </c:barChart>
      <c:scatterChart>
        <c:scatterStyle val="lineMarker"/>
        <c:varyColors val="0"/>
        <c:ser>
          <c:idx val="5"/>
          <c:order val="5"/>
          <c:tx>
            <c:strRef>
              <c:f>Tabelle1!$A$21</c:f>
              <c:strCache>
                <c:ptCount val="1"/>
                <c:pt idx="0">
                  <c:v>Mean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x"/>
            <c:size val="7"/>
            <c:spPr>
              <a:noFill/>
              <a:ln w="9525">
                <a:solidFill>
                  <a:srgbClr val="C00000"/>
                </a:solidFill>
              </a:ln>
              <a:effectLst/>
            </c:spPr>
          </c:marker>
          <c:yVal>
            <c:numRef>
              <c:f>Tabelle1!$B$21</c:f>
              <c:numCache>
                <c:formatCode>General</c:formatCode>
                <c:ptCount val="1"/>
                <c:pt idx="0">
                  <c:v>983.71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7D5B-4378-AA49-D4C2360AE2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3100976"/>
        <c:axId val="603100648"/>
      </c:scatterChart>
      <c:catAx>
        <c:axId val="6031009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03100648"/>
        <c:crosses val="autoZero"/>
        <c:auto val="1"/>
        <c:lblAlgn val="ctr"/>
        <c:lblOffset val="100"/>
        <c:noMultiLvlLbl val="0"/>
      </c:catAx>
      <c:valAx>
        <c:axId val="603100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defRPr>
                </a:pPr>
                <a:r>
                  <a:rPr lang="de-DE"/>
                  <a:t>[kg CO2-eq.]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defRPr>
            </a:pPr>
            <a:endParaRPr lang="de-DE"/>
          </a:p>
        </c:txPr>
        <c:crossAx val="603100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delete val="1"/>
      </c:legendEntry>
      <c:legendEntry>
        <c:idx val="1"/>
        <c:delete val="1"/>
      </c:legendEntry>
      <c:legendEntry>
        <c:idx val="4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ysClr val="windowText" lastClr="000000"/>
          </a:solidFill>
          <a:latin typeface="Roboto" panose="02000000000000000000" pitchFamily="2" charset="0"/>
          <a:ea typeface="Roboto" panose="02000000000000000000" pitchFamily="2" charset="0"/>
          <a:cs typeface="Times New Roman" panose="02020603050405020304" pitchFamily="18" charset="0"/>
        </a:defRPr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Overview!$I$12</c:f>
              <c:strCache>
                <c:ptCount val="1"/>
                <c:pt idx="0">
                  <c:v>Case study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Overview!$O$13:$O$18</c:f>
              <c:strCache>
                <c:ptCount val="6"/>
                <c:pt idx="0">
                  <c:v>a) correctly matched</c:v>
                </c:pt>
                <c:pt idx="1">
                  <c:v>b) no correct matching element available in LKdb</c:v>
                </c:pt>
                <c:pt idx="2">
                  <c:v>c) wrong element classification</c:v>
                </c:pt>
                <c:pt idx="3">
                  <c:v>d) no valid element classification</c:v>
                </c:pt>
                <c:pt idx="4">
                  <c:v>e) too little information/ details</c:v>
                </c:pt>
                <c:pt idx="5">
                  <c:v>f) wrong matched</c:v>
                </c:pt>
              </c:strCache>
            </c:strRef>
          </c:cat>
          <c:val>
            <c:numRef>
              <c:f>Overview!$I$13:$I$18</c:f>
              <c:numCache>
                <c:formatCode>0.00%</c:formatCode>
                <c:ptCount val="6"/>
                <c:pt idx="0">
                  <c:v>0.79763033175355447</c:v>
                </c:pt>
                <c:pt idx="1">
                  <c:v>1.042654028436019E-2</c:v>
                </c:pt>
                <c:pt idx="2">
                  <c:v>0.1023696682464455</c:v>
                </c:pt>
                <c:pt idx="3">
                  <c:v>1.4218009478672985E-3</c:v>
                </c:pt>
                <c:pt idx="4">
                  <c:v>4.8341232227488151E-2</c:v>
                </c:pt>
                <c:pt idx="5">
                  <c:v>3.9810426540284362E-2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30-4BFB-8997-E4E780F05F83}"/>
            </c:ext>
          </c:extLst>
        </c:ser>
        <c:ser>
          <c:idx val="1"/>
          <c:order val="1"/>
          <c:tx>
            <c:strRef>
              <c:f>Overview!$J$12</c:f>
              <c:strCache>
                <c:ptCount val="1"/>
                <c:pt idx="0">
                  <c:v>Case study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Overview!$O$13:$O$18</c:f>
              <c:strCache>
                <c:ptCount val="6"/>
                <c:pt idx="0">
                  <c:v>a) correctly matched</c:v>
                </c:pt>
                <c:pt idx="1">
                  <c:v>b) no correct matching element available in LKdb</c:v>
                </c:pt>
                <c:pt idx="2">
                  <c:v>c) wrong element classification</c:v>
                </c:pt>
                <c:pt idx="3">
                  <c:v>d) no valid element classification</c:v>
                </c:pt>
                <c:pt idx="4">
                  <c:v>e) too little information/ details</c:v>
                </c:pt>
                <c:pt idx="5">
                  <c:v>f) wrong matched</c:v>
                </c:pt>
              </c:strCache>
            </c:strRef>
          </c:cat>
          <c:val>
            <c:numRef>
              <c:f>Overview!$J$13:$J$18</c:f>
              <c:numCache>
                <c:formatCode>0.00%</c:formatCode>
                <c:ptCount val="6"/>
                <c:pt idx="0">
                  <c:v>0.73615635179153094</c:v>
                </c:pt>
                <c:pt idx="1">
                  <c:v>0</c:v>
                </c:pt>
                <c:pt idx="2">
                  <c:v>0</c:v>
                </c:pt>
                <c:pt idx="3">
                  <c:v>0.25732899022801303</c:v>
                </c:pt>
                <c:pt idx="4">
                  <c:v>0</c:v>
                </c:pt>
                <c:pt idx="5">
                  <c:v>6.5146579804560263E-3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30-4BFB-8997-E4E780F05F83}"/>
            </c:ext>
          </c:extLst>
        </c:ser>
        <c:ser>
          <c:idx val="2"/>
          <c:order val="2"/>
          <c:tx>
            <c:strRef>
              <c:f>Overview!$K$12</c:f>
              <c:strCache>
                <c:ptCount val="1"/>
                <c:pt idx="0">
                  <c:v>Case study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Overview!$O$13:$O$18</c:f>
              <c:strCache>
                <c:ptCount val="6"/>
                <c:pt idx="0">
                  <c:v>a) correctly matched</c:v>
                </c:pt>
                <c:pt idx="1">
                  <c:v>b) no correct matching element available in LKdb</c:v>
                </c:pt>
                <c:pt idx="2">
                  <c:v>c) wrong element classification</c:v>
                </c:pt>
                <c:pt idx="3">
                  <c:v>d) no valid element classification</c:v>
                </c:pt>
                <c:pt idx="4">
                  <c:v>e) too little information/ details</c:v>
                </c:pt>
                <c:pt idx="5">
                  <c:v>f) wrong matched</c:v>
                </c:pt>
              </c:strCache>
            </c:strRef>
          </c:cat>
          <c:val>
            <c:numRef>
              <c:f>Overview!$K$13:$K$18</c:f>
              <c:numCache>
                <c:formatCode>0.00%</c:formatCode>
                <c:ptCount val="6"/>
                <c:pt idx="0">
                  <c:v>0.67979378490620079</c:v>
                </c:pt>
                <c:pt idx="1">
                  <c:v>0.11678361735643707</c:v>
                </c:pt>
                <c:pt idx="2">
                  <c:v>1.3031648288701131E-2</c:v>
                </c:pt>
                <c:pt idx="3">
                  <c:v>1.1313189173707576E-2</c:v>
                </c:pt>
                <c:pt idx="4">
                  <c:v>0.16038951739939855</c:v>
                </c:pt>
                <c:pt idx="5">
                  <c:v>1.8688242875554918E-2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30-4BFB-8997-E4E780F05F83}"/>
            </c:ext>
          </c:extLst>
        </c:ser>
        <c:ser>
          <c:idx val="3"/>
          <c:order val="3"/>
          <c:tx>
            <c:strRef>
              <c:f>Overview!$L$12</c:f>
              <c:strCache>
                <c:ptCount val="1"/>
                <c:pt idx="0">
                  <c:v>Case study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Overview!$O$13:$O$18</c:f>
              <c:strCache>
                <c:ptCount val="6"/>
                <c:pt idx="0">
                  <c:v>a) correctly matched</c:v>
                </c:pt>
                <c:pt idx="1">
                  <c:v>b) no correct matching element available in LKdb</c:v>
                </c:pt>
                <c:pt idx="2">
                  <c:v>c) wrong element classification</c:v>
                </c:pt>
                <c:pt idx="3">
                  <c:v>d) no valid element classification</c:v>
                </c:pt>
                <c:pt idx="4">
                  <c:v>e) too little information/ details</c:v>
                </c:pt>
                <c:pt idx="5">
                  <c:v>f) wrong matched</c:v>
                </c:pt>
              </c:strCache>
            </c:strRef>
          </c:cat>
          <c:val>
            <c:numRef>
              <c:f>Overview!$L$13:$L$18</c:f>
              <c:numCache>
                <c:formatCode>0.00%</c:formatCode>
                <c:ptCount val="6"/>
                <c:pt idx="0">
                  <c:v>0.88367861142217241</c:v>
                </c:pt>
                <c:pt idx="1">
                  <c:v>6.9988801791713324E-4</c:v>
                </c:pt>
                <c:pt idx="2">
                  <c:v>0.10232362821948489</c:v>
                </c:pt>
                <c:pt idx="3">
                  <c:v>2.7995520716685331E-4</c:v>
                </c:pt>
                <c:pt idx="4">
                  <c:v>1.2597984322508398E-2</c:v>
                </c:pt>
                <c:pt idx="5">
                  <c:v>4.1993281075027993E-4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130-4BFB-8997-E4E780F05F83}"/>
            </c:ext>
          </c:extLst>
        </c:ser>
        <c:ser>
          <c:idx val="4"/>
          <c:order val="4"/>
          <c:tx>
            <c:strRef>
              <c:f>Overview!$M$12</c:f>
              <c:strCache>
                <c:ptCount val="1"/>
                <c:pt idx="0">
                  <c:v>Case study 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Overview!$O$13:$O$18</c:f>
              <c:strCache>
                <c:ptCount val="6"/>
                <c:pt idx="0">
                  <c:v>a) correctly matched</c:v>
                </c:pt>
                <c:pt idx="1">
                  <c:v>b) no correct matching element available in LKdb</c:v>
                </c:pt>
                <c:pt idx="2">
                  <c:v>c) wrong element classification</c:v>
                </c:pt>
                <c:pt idx="3">
                  <c:v>d) no valid element classification</c:v>
                </c:pt>
                <c:pt idx="4">
                  <c:v>e) too little information/ details</c:v>
                </c:pt>
                <c:pt idx="5">
                  <c:v>f) wrong matched</c:v>
                </c:pt>
              </c:strCache>
            </c:strRef>
          </c:cat>
          <c:val>
            <c:numRef>
              <c:f>Overview!$M$13:$M$18</c:f>
              <c:numCache>
                <c:formatCode>0.00%</c:formatCode>
                <c:ptCount val="6"/>
                <c:pt idx="0">
                  <c:v>0.89402267262109236</c:v>
                </c:pt>
                <c:pt idx="1">
                  <c:v>0</c:v>
                </c:pt>
                <c:pt idx="2">
                  <c:v>8.3304706286499483E-2</c:v>
                </c:pt>
                <c:pt idx="3">
                  <c:v>1.7176228100309173E-4</c:v>
                </c:pt>
                <c:pt idx="4">
                  <c:v>1.7004465819306081E-2</c:v>
                </c:pt>
                <c:pt idx="5">
                  <c:v>5.4963929920989352E-3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130-4BFB-8997-E4E780F05F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13511544"/>
        <c:axId val="1013512200"/>
      </c:barChart>
      <c:catAx>
        <c:axId val="1013511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defRPr>
            </a:pPr>
            <a:endParaRPr lang="de-DE"/>
          </a:p>
        </c:txPr>
        <c:crossAx val="1013512200"/>
        <c:crosses val="autoZero"/>
        <c:auto val="1"/>
        <c:lblAlgn val="ctr"/>
        <c:lblOffset val="100"/>
        <c:noMultiLvlLbl val="0"/>
      </c:catAx>
      <c:valAx>
        <c:axId val="1013512200"/>
        <c:scaling>
          <c:orientation val="minMax"/>
        </c:scaling>
        <c:delete val="0"/>
        <c:axPos val="l"/>
        <c:numFmt formatCode="0%" sourceLinked="0"/>
        <c:majorTickMark val="cross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defRPr>
            </a:pPr>
            <a:endParaRPr lang="de-DE"/>
          </a:p>
        </c:txPr>
        <c:crossAx val="1013511544"/>
        <c:crosses val="autoZero"/>
        <c:crossBetween val="between"/>
        <c:majorUnit val="0.2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Times New Roman" panose="02020603050405020304" pitchFamily="18" charset="0"/>
        </a:defRPr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de-CH" dirty="0" err="1"/>
              <a:t>Overview</a:t>
            </a:r>
            <a:r>
              <a:rPr lang="de-CH" baseline="0" dirty="0"/>
              <a:t> </a:t>
            </a:r>
            <a:r>
              <a:rPr lang="de-CH" baseline="0" dirty="0" err="1"/>
              <a:t>of</a:t>
            </a:r>
            <a:r>
              <a:rPr lang="de-CH" baseline="0" dirty="0"/>
              <a:t> </a:t>
            </a:r>
            <a:r>
              <a:rPr lang="de-CH" baseline="0" dirty="0" err="1"/>
              <a:t>error</a:t>
            </a:r>
            <a:r>
              <a:rPr lang="de-CH" baseline="0" dirty="0"/>
              <a:t> </a:t>
            </a:r>
            <a:r>
              <a:rPr lang="de-CH" baseline="0" dirty="0" err="1"/>
              <a:t>clusters</a:t>
            </a:r>
            <a:endParaRPr lang="de-CH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de-CH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ErrorAnalysis!$M$86</c:f>
              <c:strCache>
                <c:ptCount val="1"/>
                <c:pt idx="0">
                  <c:v>Correct Matches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(ErrorAnalysis!$N$85,ErrorAnalysis!$R$85)</c:f>
              <c:strCache>
                <c:ptCount val="2"/>
                <c:pt idx="0">
                  <c:v>base model</c:v>
                </c:pt>
                <c:pt idx="1">
                  <c:v>C3</c:v>
                </c:pt>
              </c:strCache>
              <c:extLst/>
            </c:strRef>
          </c:cat>
          <c:val>
            <c:numRef>
              <c:f>(ErrorAnalysis!$N$86,ErrorAnalysis!$R$86)</c:f>
              <c:numCache>
                <c:formatCode>General</c:formatCode>
                <c:ptCount val="2"/>
                <c:pt idx="0">
                  <c:v>44</c:v>
                </c:pt>
                <c:pt idx="1">
                  <c:v>80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C60E-47A4-A881-DB82A75B8875}"/>
            </c:ext>
          </c:extLst>
        </c:ser>
        <c:ser>
          <c:idx val="1"/>
          <c:order val="1"/>
          <c:tx>
            <c:strRef>
              <c:f>ErrorAnalysis!$M$87</c:f>
              <c:strCache>
                <c:ptCount val="1"/>
                <c:pt idx="0">
                  <c:v>Error clust. 1: Reinf. Concrete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(ErrorAnalysis!$N$85,ErrorAnalysis!$R$85)</c:f>
              <c:strCache>
                <c:ptCount val="2"/>
                <c:pt idx="0">
                  <c:v>base model</c:v>
                </c:pt>
                <c:pt idx="1">
                  <c:v>C3</c:v>
                </c:pt>
              </c:strCache>
              <c:extLst/>
            </c:strRef>
          </c:cat>
          <c:val>
            <c:numRef>
              <c:f>(ErrorAnalysis!$N$87,ErrorAnalysis!$R$87)</c:f>
              <c:numCache>
                <c:formatCode>General</c:formatCode>
                <c:ptCount val="2"/>
                <c:pt idx="0">
                  <c:v>31</c:v>
                </c:pt>
                <c:pt idx="1">
                  <c:v>15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C60E-47A4-A881-DB82A75B8875}"/>
            </c:ext>
          </c:extLst>
        </c:ser>
        <c:ser>
          <c:idx val="2"/>
          <c:order val="2"/>
          <c:tx>
            <c:strRef>
              <c:f>ErrorAnalysis!$M$88</c:f>
              <c:strCache>
                <c:ptCount val="1"/>
                <c:pt idx="0">
                  <c:v>Error clust. 2: Insulation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(ErrorAnalysis!$N$85,ErrorAnalysis!$R$85)</c:f>
              <c:strCache>
                <c:ptCount val="2"/>
                <c:pt idx="0">
                  <c:v>base model</c:v>
                </c:pt>
                <c:pt idx="1">
                  <c:v>C3</c:v>
                </c:pt>
              </c:strCache>
              <c:extLst/>
            </c:strRef>
          </c:cat>
          <c:val>
            <c:numRef>
              <c:f>(ErrorAnalysis!$N$88,ErrorAnalysis!$R$88)</c:f>
              <c:numCache>
                <c:formatCode>General</c:formatCode>
                <c:ptCount val="2"/>
                <c:pt idx="0">
                  <c:v>8</c:v>
                </c:pt>
                <c:pt idx="1">
                  <c:v>3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C60E-47A4-A881-DB82A75B8875}"/>
            </c:ext>
          </c:extLst>
        </c:ser>
        <c:ser>
          <c:idx val="3"/>
          <c:order val="3"/>
          <c:tx>
            <c:strRef>
              <c:f>ErrorAnalysis!$M$89</c:f>
              <c:strCache>
                <c:ptCount val="1"/>
                <c:pt idx="0">
                  <c:v>Error clust. 3: Aluminium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(ErrorAnalysis!$N$85,ErrorAnalysis!$R$85)</c:f>
              <c:strCache>
                <c:ptCount val="2"/>
                <c:pt idx="0">
                  <c:v>base model</c:v>
                </c:pt>
                <c:pt idx="1">
                  <c:v>C3</c:v>
                </c:pt>
              </c:strCache>
              <c:extLst/>
            </c:strRef>
          </c:cat>
          <c:val>
            <c:numRef>
              <c:f>(ErrorAnalysis!$N$89,ErrorAnalysis!$R$89)</c:f>
              <c:numCache>
                <c:formatCode>General</c:formatCode>
                <c:ptCount val="2"/>
                <c:pt idx="0">
                  <c:v>5</c:v>
                </c:pt>
                <c:pt idx="1">
                  <c:v>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3-C60E-47A4-A881-DB82A75B8875}"/>
            </c:ext>
          </c:extLst>
        </c:ser>
        <c:ser>
          <c:idx val="4"/>
          <c:order val="4"/>
          <c:tx>
            <c:strRef>
              <c:f>ErrorAnalysis!$M$90</c:f>
              <c:strCache>
                <c:ptCount val="1"/>
                <c:pt idx="0">
                  <c:v>Error clust. 4: Steel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(ErrorAnalysis!$N$85,ErrorAnalysis!$R$85)</c:f>
              <c:strCache>
                <c:ptCount val="2"/>
                <c:pt idx="0">
                  <c:v>base model</c:v>
                </c:pt>
                <c:pt idx="1">
                  <c:v>C3</c:v>
                </c:pt>
              </c:strCache>
              <c:extLst/>
            </c:strRef>
          </c:cat>
          <c:val>
            <c:numRef>
              <c:f>(ErrorAnalysis!$N$90,ErrorAnalysis!$R$90)</c:f>
              <c:numCache>
                <c:formatCode>General</c:formatCode>
                <c:ptCount val="2"/>
                <c:pt idx="0">
                  <c:v>5</c:v>
                </c:pt>
                <c:pt idx="1">
                  <c:v>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4-C60E-47A4-A881-DB82A75B8875}"/>
            </c:ext>
          </c:extLst>
        </c:ser>
        <c:ser>
          <c:idx val="5"/>
          <c:order val="5"/>
          <c:tx>
            <c:strRef>
              <c:f>ErrorAnalysis!$M$91</c:f>
              <c:strCache>
                <c:ptCount val="1"/>
                <c:pt idx="0">
                  <c:v>Error clust. 5: others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(ErrorAnalysis!$N$85,ErrorAnalysis!$R$85)</c:f>
              <c:strCache>
                <c:ptCount val="2"/>
                <c:pt idx="0">
                  <c:v>base model</c:v>
                </c:pt>
                <c:pt idx="1">
                  <c:v>C3</c:v>
                </c:pt>
              </c:strCache>
              <c:extLst/>
            </c:strRef>
          </c:cat>
          <c:val>
            <c:numRef>
              <c:f>(ErrorAnalysis!$N$91,ErrorAnalysis!$R$91)</c:f>
              <c:numCache>
                <c:formatCode>General</c:formatCode>
                <c:ptCount val="2"/>
                <c:pt idx="0">
                  <c:v>7</c:v>
                </c:pt>
                <c:pt idx="1">
                  <c:v>2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5-C60E-47A4-A881-DB82A75B887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52955343"/>
        <c:axId val="1578248751"/>
      </c:barChart>
      <c:catAx>
        <c:axId val="15529553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de-DE"/>
          </a:p>
        </c:txPr>
        <c:crossAx val="1578248751"/>
        <c:crosses val="autoZero"/>
        <c:auto val="1"/>
        <c:lblAlgn val="ctr"/>
        <c:lblOffset val="100"/>
        <c:noMultiLvlLbl val="0"/>
      </c:catAx>
      <c:valAx>
        <c:axId val="15782487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de-DE"/>
                  <a:t>Matching accuracy [%]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de-DE"/>
          </a:p>
        </c:txPr>
        <c:crossAx val="1552955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ysClr val="windowText" lastClr="000000"/>
                </a:solidFill>
                <a:latin typeface="+mj-lt"/>
                <a:ea typeface="+mn-ea"/>
                <a:cs typeface="Times New Roman" panose="02020603050405020304" pitchFamily="18" charset="0"/>
              </a:defRPr>
            </a:pP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accuracy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baseline="0" dirty="0"/>
              <a:t> </a:t>
            </a:r>
            <a:r>
              <a:rPr lang="de-CH" baseline="0" dirty="0" err="1"/>
              <a:t>combined</a:t>
            </a:r>
            <a:r>
              <a:rPr lang="de-CH" baseline="0" dirty="0"/>
              <a:t> </a:t>
            </a:r>
            <a:r>
              <a:rPr lang="de-CH" baseline="0" dirty="0" err="1"/>
              <a:t>strategies</a:t>
            </a:r>
            <a:endParaRPr lang="de-CH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ysClr val="windowText" lastClr="000000"/>
              </a:solidFill>
              <a:latin typeface="+mj-lt"/>
              <a:ea typeface="+mn-ea"/>
              <a:cs typeface="Times New Roman" panose="02020603050405020304" pitchFamily="18" charset="0"/>
            </a:defRPr>
          </a:pPr>
          <a:endParaRPr lang="de-CH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MultipleStrategies!$A$2</c:f>
              <c:strCache>
                <c:ptCount val="1"/>
                <c:pt idx="0">
                  <c:v>base model</c:v>
                </c:pt>
              </c:strCache>
            </c:strRef>
          </c:tx>
          <c:spPr>
            <a:ln w="28575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cat>
            <c:strRef>
              <c:f>MultipleStrategies!$B$1:$K$1</c:f>
              <c:strCach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strCache>
            </c:strRef>
          </c:cat>
          <c:val>
            <c:numRef>
              <c:f>MultipleStrategies!$B$2:$K$2</c:f>
              <c:numCache>
                <c:formatCode>0.00%</c:formatCode>
                <c:ptCount val="10"/>
                <c:pt idx="0">
                  <c:v>0.44262295081967212</c:v>
                </c:pt>
                <c:pt idx="1">
                  <c:v>0.45901639344262296</c:v>
                </c:pt>
                <c:pt idx="2">
                  <c:v>0.45901639344262296</c:v>
                </c:pt>
                <c:pt idx="3">
                  <c:v>0.49180327868852458</c:v>
                </c:pt>
                <c:pt idx="4">
                  <c:v>0.52459016393442626</c:v>
                </c:pt>
                <c:pt idx="5">
                  <c:v>0.55737704918032782</c:v>
                </c:pt>
                <c:pt idx="6">
                  <c:v>0.57377049180327866</c:v>
                </c:pt>
                <c:pt idx="7">
                  <c:v>0.57377049180327866</c:v>
                </c:pt>
                <c:pt idx="8">
                  <c:v>0.5901639344262295</c:v>
                </c:pt>
                <c:pt idx="9">
                  <c:v>0.60655737704918034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19B-4C45-8178-005F087DE09E}"/>
            </c:ext>
          </c:extLst>
        </c:ser>
        <c:ser>
          <c:idx val="1"/>
          <c:order val="1"/>
          <c:tx>
            <c:strRef>
              <c:f>MultipleStrategies!$A$3</c:f>
              <c:strCache>
                <c:ptCount val="1"/>
                <c:pt idx="0">
                  <c:v>C1: S1c + S2c + S5</c:v>
                </c:pt>
              </c:strCache>
            </c:strRef>
          </c:tx>
          <c:spPr>
            <a:ln w="28575" cap="rnd">
              <a:solidFill>
                <a:srgbClr val="BDD7EE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5B9BD5"/>
              </a:solidFill>
              <a:ln w="9525">
                <a:solidFill>
                  <a:srgbClr val="BDD7EE"/>
                </a:solidFill>
              </a:ln>
              <a:effectLst/>
            </c:spPr>
          </c:marker>
          <c:cat>
            <c:strRef>
              <c:f>MultipleStrategies!$B$1:$K$1</c:f>
              <c:strCach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strCache>
            </c:strRef>
          </c:cat>
          <c:val>
            <c:numRef>
              <c:f>MultipleStrategies!$B$3:$K$3</c:f>
              <c:numCache>
                <c:formatCode>0.00%</c:formatCode>
                <c:ptCount val="10"/>
                <c:pt idx="0">
                  <c:v>0.49180327868852458</c:v>
                </c:pt>
                <c:pt idx="1">
                  <c:v>0.57377049180327866</c:v>
                </c:pt>
                <c:pt idx="2">
                  <c:v>0.5901639344262295</c:v>
                </c:pt>
                <c:pt idx="3">
                  <c:v>0.63934426229508201</c:v>
                </c:pt>
                <c:pt idx="4">
                  <c:v>0.63934426229508201</c:v>
                </c:pt>
                <c:pt idx="5">
                  <c:v>0.67213114754098358</c:v>
                </c:pt>
                <c:pt idx="6">
                  <c:v>0.68852459016393441</c:v>
                </c:pt>
                <c:pt idx="7">
                  <c:v>0.70491803278688525</c:v>
                </c:pt>
                <c:pt idx="8">
                  <c:v>0.72131147540983609</c:v>
                </c:pt>
                <c:pt idx="9">
                  <c:v>0.73770491803278693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19B-4C45-8178-005F087DE09E}"/>
            </c:ext>
          </c:extLst>
        </c:ser>
        <c:ser>
          <c:idx val="2"/>
          <c:order val="2"/>
          <c:tx>
            <c:strRef>
              <c:f>MultipleStrategies!$A$4</c:f>
              <c:strCache>
                <c:ptCount val="1"/>
                <c:pt idx="0">
                  <c:v>C2: S1c + S2c + S3 + S5</c:v>
                </c:pt>
              </c:strCache>
            </c:strRef>
          </c:tx>
          <c:spPr>
            <a:ln w="28575" cap="rnd">
              <a:solidFill>
                <a:srgbClr val="5B9BD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2E75B6"/>
              </a:solidFill>
              <a:ln w="9525">
                <a:solidFill>
                  <a:srgbClr val="5B9BD5"/>
                </a:solidFill>
              </a:ln>
              <a:effectLst/>
            </c:spPr>
          </c:marker>
          <c:cat>
            <c:strRef>
              <c:f>MultipleStrategies!$B$1:$K$1</c:f>
              <c:strCach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strCache>
            </c:strRef>
          </c:cat>
          <c:val>
            <c:numRef>
              <c:f>MultipleStrategies!$B$4:$K$4</c:f>
              <c:numCache>
                <c:formatCode>0.00%</c:formatCode>
                <c:ptCount val="10"/>
                <c:pt idx="0">
                  <c:v>0.44262295081967212</c:v>
                </c:pt>
                <c:pt idx="1">
                  <c:v>0.50819672131147542</c:v>
                </c:pt>
                <c:pt idx="2">
                  <c:v>0.54098360655737709</c:v>
                </c:pt>
                <c:pt idx="3">
                  <c:v>0.55737704918032782</c:v>
                </c:pt>
                <c:pt idx="4">
                  <c:v>0.57377049180327866</c:v>
                </c:pt>
                <c:pt idx="5">
                  <c:v>0.60655737704918034</c:v>
                </c:pt>
                <c:pt idx="6">
                  <c:v>0.65573770491803274</c:v>
                </c:pt>
                <c:pt idx="7">
                  <c:v>0.65573770491803274</c:v>
                </c:pt>
                <c:pt idx="8">
                  <c:v>0.68852459016393441</c:v>
                </c:pt>
                <c:pt idx="9">
                  <c:v>0.70491803278688525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19B-4C45-8178-005F087DE09E}"/>
            </c:ext>
          </c:extLst>
        </c:ser>
        <c:ser>
          <c:idx val="3"/>
          <c:order val="3"/>
          <c:tx>
            <c:strRef>
              <c:f>MultipleStrategies!$A$5</c:f>
              <c:strCache>
                <c:ptCount val="1"/>
                <c:pt idx="0">
                  <c:v>C3: S1c + S4b + S5</c:v>
                </c:pt>
              </c:strCache>
            </c:strRef>
          </c:tx>
          <c:spPr>
            <a:ln w="28575" cap="rnd">
              <a:solidFill>
                <a:srgbClr val="2E75B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20507C"/>
              </a:solidFill>
              <a:ln w="9525">
                <a:solidFill>
                  <a:srgbClr val="2E75B6"/>
                </a:solidFill>
              </a:ln>
              <a:effectLst/>
            </c:spPr>
          </c:marker>
          <c:val>
            <c:numRef>
              <c:f>MultipleStrategies!$B$5:$K$5</c:f>
              <c:numCache>
                <c:formatCode>0.00%</c:formatCode>
                <c:ptCount val="10"/>
                <c:pt idx="0">
                  <c:v>0.52459016393442626</c:v>
                </c:pt>
                <c:pt idx="1">
                  <c:v>0.65573770491803274</c:v>
                </c:pt>
                <c:pt idx="2">
                  <c:v>0.72131147540983609</c:v>
                </c:pt>
                <c:pt idx="3">
                  <c:v>0.72131147540983609</c:v>
                </c:pt>
                <c:pt idx="4">
                  <c:v>0.73770491803278693</c:v>
                </c:pt>
                <c:pt idx="5">
                  <c:v>0.75409836065573765</c:v>
                </c:pt>
                <c:pt idx="6">
                  <c:v>0.75409836065573765</c:v>
                </c:pt>
                <c:pt idx="7">
                  <c:v>0.77049180327868849</c:v>
                </c:pt>
                <c:pt idx="8">
                  <c:v>0.80327868852459017</c:v>
                </c:pt>
                <c:pt idx="9">
                  <c:v>0.80327868852459017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19B-4C45-8178-005F087DE0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01219248"/>
        <c:axId val="1871326608"/>
        <c:extLst/>
      </c:lineChart>
      <c:catAx>
        <c:axId val="19012192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j-lt"/>
                    <a:ea typeface="+mn-ea"/>
                    <a:cs typeface="Times New Roman" panose="02020603050405020304" pitchFamily="18" charset="0"/>
                  </a:defRPr>
                </a:pPr>
                <a:r>
                  <a:rPr lang="de-DE"/>
                  <a:t>Maximum number of solutions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j-lt"/>
                  <a:ea typeface="+mn-ea"/>
                  <a:cs typeface="Times New Roman" panose="02020603050405020304" pitchFamily="18" charset="0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j-lt"/>
                <a:ea typeface="+mn-ea"/>
                <a:cs typeface="Times New Roman" panose="02020603050405020304" pitchFamily="18" charset="0"/>
              </a:defRPr>
            </a:pPr>
            <a:endParaRPr lang="de-DE"/>
          </a:p>
        </c:txPr>
        <c:crossAx val="1871326608"/>
        <c:crosses val="autoZero"/>
        <c:auto val="1"/>
        <c:lblAlgn val="ctr"/>
        <c:lblOffset val="100"/>
        <c:noMultiLvlLbl val="0"/>
      </c:catAx>
      <c:valAx>
        <c:axId val="1871326608"/>
        <c:scaling>
          <c:orientation val="minMax"/>
          <c:max val="0.81"/>
          <c:min val="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j-lt"/>
                    <a:ea typeface="+mn-ea"/>
                    <a:cs typeface="Times New Roman" panose="02020603050405020304" pitchFamily="18" charset="0"/>
                  </a:defRPr>
                </a:pPr>
                <a:r>
                  <a:rPr lang="de-DE"/>
                  <a:t>Matching 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j-lt"/>
                  <a:ea typeface="+mn-ea"/>
                  <a:cs typeface="Times New Roman" panose="02020603050405020304" pitchFamily="18" charset="0"/>
                </a:defRPr>
              </a:pPr>
              <a:endParaRPr lang="de-DE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j-lt"/>
                <a:ea typeface="+mn-ea"/>
                <a:cs typeface="Times New Roman" panose="02020603050405020304" pitchFamily="18" charset="0"/>
              </a:defRPr>
            </a:pPr>
            <a:endParaRPr lang="de-DE"/>
          </a:p>
        </c:txPr>
        <c:crossAx val="1901219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+mj-lt"/>
              <a:ea typeface="+mn-ea"/>
              <a:cs typeface="Times New Roman" panose="02020603050405020304" pitchFamily="18" charset="0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ysClr val="windowText" lastClr="000000"/>
          </a:solidFill>
          <a:latin typeface="+mj-lt"/>
          <a:cs typeface="Times New Roman" panose="02020603050405020304" pitchFamily="18" charset="0"/>
        </a:defRPr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solidFill>
                  <a:schemeClr val="accent1">
                    <a:lumMod val="5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43E-4F15-BD50-B79C4A818685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43E-4F15-BD50-B79C4A818685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/>
              </a:solidFill>
              <a:ln>
                <a:solidFill>
                  <a:schemeClr val="accent4">
                    <a:lumMod val="5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43E-4F15-BD50-B79C4A818685}"/>
              </c:ext>
            </c:extLst>
          </c:dPt>
          <c:cat>
            <c:strRef>
              <c:f>Tabelle1!$A$2:$A$4</c:f>
              <c:strCache>
                <c:ptCount val="3"/>
                <c:pt idx="0">
                  <c:v>x</c:v>
                </c:pt>
                <c:pt idx="1">
                  <c:v>y</c:v>
                </c:pt>
                <c:pt idx="2">
                  <c:v>z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8</c:v>
                </c:pt>
                <c:pt idx="1">
                  <c:v>10</c:v>
                </c:pt>
                <c:pt idx="2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43E-4F15-BD50-B79C4A8186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94187663"/>
        <c:axId val="2094181903"/>
      </c:barChart>
      <c:catAx>
        <c:axId val="209418766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94181903"/>
        <c:crosses val="autoZero"/>
        <c:auto val="1"/>
        <c:lblAlgn val="ctr"/>
        <c:lblOffset val="100"/>
        <c:noMultiLvlLbl val="0"/>
      </c:catAx>
      <c:valAx>
        <c:axId val="2094181903"/>
        <c:scaling>
          <c:orientation val="minMax"/>
          <c:max val="11"/>
          <c:min val="0"/>
        </c:scaling>
        <c:delete val="1"/>
        <c:axPos val="l"/>
        <c:numFmt formatCode="General" sourceLinked="1"/>
        <c:majorTickMark val="none"/>
        <c:minorTickMark val="none"/>
        <c:tickLblPos val="nextTo"/>
        <c:crossAx val="20941876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 sz="900">
          <a:solidFill>
            <a:sysClr val="windowText" lastClr="000000"/>
          </a:solidFill>
          <a:latin typeface="Roboto" panose="02000000000000000000" pitchFamily="2" charset="0"/>
          <a:ea typeface="Roboto" panose="02000000000000000000" pitchFamily="2" charset="0"/>
        </a:defRPr>
      </a:pPr>
      <a:endParaRPr lang="de-DE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 dir="row">Tabelle1!$B$2:$G$2</cx:f>
        <cx:lvl ptCount="6" formatCode="Standard">
          <cx:pt idx="0">8</cx:pt>
          <cx:pt idx="1">9</cx:pt>
          <cx:pt idx="2">10</cx:pt>
          <cx:pt idx="3">8</cx:pt>
          <cx:pt idx="4">7</cx:pt>
          <cx:pt idx="5">9</cx:pt>
        </cx:lvl>
      </cx:numDim>
    </cx:data>
    <cx:data id="1">
      <cx:numDim type="val">
        <cx:f dir="row">Tabelle1!$B$3:$G$3</cx:f>
        <cx:lvl ptCount="6" formatCode="Standard">
          <cx:pt idx="0">10</cx:pt>
          <cx:pt idx="1">11</cx:pt>
          <cx:pt idx="2">12</cx:pt>
          <cx:pt idx="3">11</cx:pt>
          <cx:pt idx="4">15</cx:pt>
          <cx:pt idx="5">6</cx:pt>
        </cx:lvl>
      </cx:numDim>
    </cx:data>
    <cx:data id="2">
      <cx:numDim type="val">
        <cx:f dir="row">Tabelle1!$B$4:$G$4</cx:f>
        <cx:lvl ptCount="6" formatCode="Standard">
          <cx:pt idx="0">6</cx:pt>
          <cx:pt idx="1">5</cx:pt>
          <cx:pt idx="2">6</cx:pt>
          <cx:pt idx="3">7</cx:pt>
          <cx:pt idx="4">9</cx:pt>
          <cx:pt idx="5">6</cx:pt>
        </cx:lvl>
      </cx:numDim>
    </cx:data>
  </cx:chartData>
  <cx:chart>
    <cx:plotArea>
      <cx:plotAreaRegion>
        <cx:series layoutId="boxWhisker" uniqueId="{CBBB9AB9-FC5D-4F4D-95F2-EAA2377630A8}">
          <cx:tx>
            <cx:txData>
              <cx:f>Tabelle1!$A$2</cx:f>
              <cx:v>x</cx:v>
            </cx:txData>
          </cx:tx>
          <cx:spPr>
            <a:ln>
              <a:solidFill>
                <a:schemeClr val="accent1">
                  <a:lumMod val="50000"/>
                </a:schemeClr>
              </a:solidFill>
            </a:ln>
          </cx:spPr>
          <cx:dataId val="0"/>
          <cx:layoutPr>
            <cx:visibility meanLine="0" meanMarker="1" nonoutliers="0" outliers="1"/>
            <cx:statistics quartileMethod="exclusive"/>
          </cx:layoutPr>
        </cx:series>
        <cx:series layoutId="boxWhisker" uniqueId="{A0252952-B303-4E33-9C82-60E404A2AA71}">
          <cx:tx>
            <cx:txData>
              <cx:f>Tabelle1!$A$3</cx:f>
              <cx:v>y</cx:v>
            </cx:txData>
          </cx:tx>
          <cx:spPr>
            <a:ln>
              <a:solidFill>
                <a:schemeClr val="accent2">
                  <a:lumMod val="50000"/>
                </a:schemeClr>
              </a:solidFill>
            </a:ln>
          </cx:spPr>
          <cx:dataId val="1"/>
          <cx:layoutPr>
            <cx:visibility meanLine="0" meanMarker="1" nonoutliers="0" outliers="1"/>
            <cx:statistics quartileMethod="exclusive"/>
          </cx:layoutPr>
        </cx:series>
        <cx:series layoutId="boxWhisker" uniqueId="{5F41041A-B8D8-4EA7-98D0-80AC4DB192F5}">
          <cx:tx>
            <cx:txData>
              <cx:f>Tabelle1!$A$4</cx:f>
              <cx:v>z</cx:v>
            </cx:txData>
          </cx:tx>
          <cx:spPr>
            <a:solidFill>
              <a:schemeClr val="accent4"/>
            </a:solidFill>
            <a:ln>
              <a:solidFill>
                <a:schemeClr val="accent4">
                  <a:lumMod val="50000"/>
                </a:schemeClr>
              </a:solidFill>
            </a:ln>
          </cx:spPr>
          <cx:dataId val="2"/>
          <cx:layoutPr>
            <cx:visibility meanLine="0" meanMarker="1" nonoutliers="0" outliers="1"/>
            <cx:statistics quartileMethod="exclusive"/>
          </cx:layoutPr>
        </cx:series>
      </cx:plotAreaRegion>
      <cx:axis id="0" hidden="1">
        <cx:catScaling gapWidth="1"/>
        <cx:majorTickMarks type="out"/>
        <cx:tickLabels/>
      </cx:axis>
      <cx:axis id="1" hidden="1">
        <cx:valScaling/>
        <cx:majorTickMarks type="out"/>
        <cx:tickLabels/>
      </cx:axis>
    </cx:plotArea>
  </cx:chart>
  <cx:spPr>
    <a:solidFill>
      <a:schemeClr val="bg1"/>
    </a:solidFill>
    <a:ln>
      <a:solidFill>
        <a:schemeClr val="tx1"/>
      </a:solidFill>
    </a:ln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e4de263bb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2e4de263bb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392A7A73-9A13-96B2-38EB-41DD1022C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4de263bb7_0_49:notes">
            <a:extLst>
              <a:ext uri="{FF2B5EF4-FFF2-40B4-BE49-F238E27FC236}">
                <a16:creationId xmlns:a16="http://schemas.microsoft.com/office/drawing/2014/main" id="{5142E255-8095-76A9-D78E-9C4B8F905A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4de263bb7_0_49:notes">
            <a:extLst>
              <a:ext uri="{FF2B5EF4-FFF2-40B4-BE49-F238E27FC236}">
                <a16:creationId xmlns:a16="http://schemas.microsoft.com/office/drawing/2014/main" id="{0F1BC860-678C-4E7B-9B17-46E018F862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4475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13D12D56-0224-1EF0-1800-0C1A48A0D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4de263bb7_0_49:notes">
            <a:extLst>
              <a:ext uri="{FF2B5EF4-FFF2-40B4-BE49-F238E27FC236}">
                <a16:creationId xmlns:a16="http://schemas.microsoft.com/office/drawing/2014/main" id="{E829594D-D829-3E41-0F76-DA4F00C978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4de263bb7_0_49:notes">
            <a:extLst>
              <a:ext uri="{FF2B5EF4-FFF2-40B4-BE49-F238E27FC236}">
                <a16:creationId xmlns:a16="http://schemas.microsoft.com/office/drawing/2014/main" id="{9582AA01-3E77-AB05-624A-AFC127A180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5571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F4FC2D2E-0EBE-363D-55B2-06A5A4A76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4de263bb7_0_49:notes">
            <a:extLst>
              <a:ext uri="{FF2B5EF4-FFF2-40B4-BE49-F238E27FC236}">
                <a16:creationId xmlns:a16="http://schemas.microsoft.com/office/drawing/2014/main" id="{6EF750CF-2509-A5C3-3ED8-79F0A18C09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4de263bb7_0_49:notes">
            <a:extLst>
              <a:ext uri="{FF2B5EF4-FFF2-40B4-BE49-F238E27FC236}">
                <a16:creationId xmlns:a16="http://schemas.microsoft.com/office/drawing/2014/main" id="{2A7048FD-9DC4-F125-49DB-897D70D66E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1635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62CB4474-39BF-9181-2B80-15F560368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4de263bb7_0_49:notes">
            <a:extLst>
              <a:ext uri="{FF2B5EF4-FFF2-40B4-BE49-F238E27FC236}">
                <a16:creationId xmlns:a16="http://schemas.microsoft.com/office/drawing/2014/main" id="{CF4A6C6A-301D-6F5E-ABD4-F83430A653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4de263bb7_0_49:notes">
            <a:extLst>
              <a:ext uri="{FF2B5EF4-FFF2-40B4-BE49-F238E27FC236}">
                <a16:creationId xmlns:a16="http://schemas.microsoft.com/office/drawing/2014/main" id="{23EC9D49-F6FB-3D8C-CD2E-C7FCE8636C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84440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F34E245A-D4EC-7AA3-0057-9F08F1E13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4de263bb7_0_49:notes">
            <a:extLst>
              <a:ext uri="{FF2B5EF4-FFF2-40B4-BE49-F238E27FC236}">
                <a16:creationId xmlns:a16="http://schemas.microsoft.com/office/drawing/2014/main" id="{9F3DE058-73D4-00F6-2BEE-D1A4172659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4de263bb7_0_49:notes">
            <a:extLst>
              <a:ext uri="{FF2B5EF4-FFF2-40B4-BE49-F238E27FC236}">
                <a16:creationId xmlns:a16="http://schemas.microsoft.com/office/drawing/2014/main" id="{6631DF76-9F82-36BE-042F-1DB37C7126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2473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EC2E9E38-45CB-C696-A9F6-B93FA8973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4de263bb7_0_49:notes">
            <a:extLst>
              <a:ext uri="{FF2B5EF4-FFF2-40B4-BE49-F238E27FC236}">
                <a16:creationId xmlns:a16="http://schemas.microsoft.com/office/drawing/2014/main" id="{51AF9527-F341-99C4-1618-7669CAB8F4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4de263bb7_0_49:notes">
            <a:extLst>
              <a:ext uri="{FF2B5EF4-FFF2-40B4-BE49-F238E27FC236}">
                <a16:creationId xmlns:a16="http://schemas.microsoft.com/office/drawing/2014/main" id="{9C3ABBDC-CA4E-2574-387A-AE4806B292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31825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64026ACB-A29F-7E8E-00B9-076C320F1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4de263bb7_0_49:notes">
            <a:extLst>
              <a:ext uri="{FF2B5EF4-FFF2-40B4-BE49-F238E27FC236}">
                <a16:creationId xmlns:a16="http://schemas.microsoft.com/office/drawing/2014/main" id="{AB46A232-B5CE-8A8E-363F-50B65C2C17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4de263bb7_0_49:notes">
            <a:extLst>
              <a:ext uri="{FF2B5EF4-FFF2-40B4-BE49-F238E27FC236}">
                <a16:creationId xmlns:a16="http://schemas.microsoft.com/office/drawing/2014/main" id="{4201FC21-2C43-587D-6A17-CE92CF83B1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132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11D151FE-C8AB-DFC8-C922-A1DF58DD0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4de263bb7_0_49:notes">
            <a:extLst>
              <a:ext uri="{FF2B5EF4-FFF2-40B4-BE49-F238E27FC236}">
                <a16:creationId xmlns:a16="http://schemas.microsoft.com/office/drawing/2014/main" id="{528DEE39-8ECE-B6A7-60E9-096E2E675A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4de263bb7_0_49:notes">
            <a:extLst>
              <a:ext uri="{FF2B5EF4-FFF2-40B4-BE49-F238E27FC236}">
                <a16:creationId xmlns:a16="http://schemas.microsoft.com/office/drawing/2014/main" id="{CA151D79-59C4-CA2E-8CBA-84838BBC57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51977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A160CE1C-D018-4681-DB4C-3908E7B7A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4de263bb7_0_49:notes">
            <a:extLst>
              <a:ext uri="{FF2B5EF4-FFF2-40B4-BE49-F238E27FC236}">
                <a16:creationId xmlns:a16="http://schemas.microsoft.com/office/drawing/2014/main" id="{88FE2F61-28E1-4DE9-F5EB-3B98B3154E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4de263bb7_0_49:notes">
            <a:extLst>
              <a:ext uri="{FF2B5EF4-FFF2-40B4-BE49-F238E27FC236}">
                <a16:creationId xmlns:a16="http://schemas.microsoft.com/office/drawing/2014/main" id="{AF8A9B1C-F3D9-E593-3A11-0563945498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08350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813C2722-BEC8-7EA3-1EBE-777AD1279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4de263bb7_0_49:notes">
            <a:extLst>
              <a:ext uri="{FF2B5EF4-FFF2-40B4-BE49-F238E27FC236}">
                <a16:creationId xmlns:a16="http://schemas.microsoft.com/office/drawing/2014/main" id="{AEF2E07F-A9BB-77ED-CCCC-DBCE384AC9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4de263bb7_0_49:notes">
            <a:extLst>
              <a:ext uri="{FF2B5EF4-FFF2-40B4-BE49-F238E27FC236}">
                <a16:creationId xmlns:a16="http://schemas.microsoft.com/office/drawing/2014/main" id="{46B61CBC-85B4-24EC-CE0A-2C105FFC9C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9920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1A3F4899-A139-A71A-E15E-3E07A5141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4de263bb7_0_49:notes">
            <a:extLst>
              <a:ext uri="{FF2B5EF4-FFF2-40B4-BE49-F238E27FC236}">
                <a16:creationId xmlns:a16="http://schemas.microsoft.com/office/drawing/2014/main" id="{D9BAB3E5-D703-070C-D60F-EE2D9B1238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4de263bb7_0_49:notes">
            <a:extLst>
              <a:ext uri="{FF2B5EF4-FFF2-40B4-BE49-F238E27FC236}">
                <a16:creationId xmlns:a16="http://schemas.microsoft.com/office/drawing/2014/main" id="{CED63D13-E8BD-8289-8CEB-5F9E425735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2479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8B119F22-9AAC-2679-EFC2-9DAF3CA24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4de263bb7_0_49:notes">
            <a:extLst>
              <a:ext uri="{FF2B5EF4-FFF2-40B4-BE49-F238E27FC236}">
                <a16:creationId xmlns:a16="http://schemas.microsoft.com/office/drawing/2014/main" id="{EAB5B19D-F6AA-8C80-B049-4082BC3F25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4de263bb7_0_49:notes">
            <a:extLst>
              <a:ext uri="{FF2B5EF4-FFF2-40B4-BE49-F238E27FC236}">
                <a16:creationId xmlns:a16="http://schemas.microsoft.com/office/drawing/2014/main" id="{82FAC497-C94B-53EF-1A84-49DDB8AF79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7315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14B0F57D-C7A6-6A48-CF12-A98FCC6CE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4de263bb7_0_49:notes">
            <a:extLst>
              <a:ext uri="{FF2B5EF4-FFF2-40B4-BE49-F238E27FC236}">
                <a16:creationId xmlns:a16="http://schemas.microsoft.com/office/drawing/2014/main" id="{4B6F3771-3087-ADE1-69B8-B8CFE81B7F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4de263bb7_0_49:notes">
            <a:extLst>
              <a:ext uri="{FF2B5EF4-FFF2-40B4-BE49-F238E27FC236}">
                <a16:creationId xmlns:a16="http://schemas.microsoft.com/office/drawing/2014/main" id="{DED1B8C1-4016-A518-1590-316CF7DEDE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34218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55499D8B-4CC2-4E14-9ED6-2A7CF8818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4de263bb7_0_49:notes">
            <a:extLst>
              <a:ext uri="{FF2B5EF4-FFF2-40B4-BE49-F238E27FC236}">
                <a16:creationId xmlns:a16="http://schemas.microsoft.com/office/drawing/2014/main" id="{96723EF6-63A1-87DC-9F2C-8F1DB3515C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4de263bb7_0_49:notes">
            <a:extLst>
              <a:ext uri="{FF2B5EF4-FFF2-40B4-BE49-F238E27FC236}">
                <a16:creationId xmlns:a16="http://schemas.microsoft.com/office/drawing/2014/main" id="{F67AE0C4-5D00-9941-8BEC-BC28B360AE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7777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e4de263bb7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e4de263bb7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F46EAFA5-959D-7777-B17F-E6E0937D3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4de263bb7_0_49:notes">
            <a:extLst>
              <a:ext uri="{FF2B5EF4-FFF2-40B4-BE49-F238E27FC236}">
                <a16:creationId xmlns:a16="http://schemas.microsoft.com/office/drawing/2014/main" id="{2B55D885-6B62-E21F-E963-948B342F98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4de263bb7_0_49:notes">
            <a:extLst>
              <a:ext uri="{FF2B5EF4-FFF2-40B4-BE49-F238E27FC236}">
                <a16:creationId xmlns:a16="http://schemas.microsoft.com/office/drawing/2014/main" id="{6287936F-73F9-5553-DFDD-B755AAA5D3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8748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E2A2937E-9590-82D9-574B-DE1E4513A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4de263bb7_0_49:notes">
            <a:extLst>
              <a:ext uri="{FF2B5EF4-FFF2-40B4-BE49-F238E27FC236}">
                <a16:creationId xmlns:a16="http://schemas.microsoft.com/office/drawing/2014/main" id="{4E71BE7C-CA98-A43D-F004-D2CAC8CA5B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4de263bb7_0_49:notes">
            <a:extLst>
              <a:ext uri="{FF2B5EF4-FFF2-40B4-BE49-F238E27FC236}">
                <a16:creationId xmlns:a16="http://schemas.microsoft.com/office/drawing/2014/main" id="{907B2E57-D211-9240-18E7-9896AA3534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6184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13DFE203-FDF6-6657-D71F-942DCD78D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4de263bb7_0_49:notes">
            <a:extLst>
              <a:ext uri="{FF2B5EF4-FFF2-40B4-BE49-F238E27FC236}">
                <a16:creationId xmlns:a16="http://schemas.microsoft.com/office/drawing/2014/main" id="{99EC42C0-619E-2C7D-6BE3-073A8D5543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4de263bb7_0_49:notes">
            <a:extLst>
              <a:ext uri="{FF2B5EF4-FFF2-40B4-BE49-F238E27FC236}">
                <a16:creationId xmlns:a16="http://schemas.microsoft.com/office/drawing/2014/main" id="{EBD8BA60-ACBB-ECA1-7444-8ABA982BA6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9173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43D4F4F1-AC6A-BCD0-4D58-CD78BD1ED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4de263bb7_0_49:notes">
            <a:extLst>
              <a:ext uri="{FF2B5EF4-FFF2-40B4-BE49-F238E27FC236}">
                <a16:creationId xmlns:a16="http://schemas.microsoft.com/office/drawing/2014/main" id="{567FF74E-8E3B-4F40-F5B5-28DAE89A36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4de263bb7_0_49:notes">
            <a:extLst>
              <a:ext uri="{FF2B5EF4-FFF2-40B4-BE49-F238E27FC236}">
                <a16:creationId xmlns:a16="http://schemas.microsoft.com/office/drawing/2014/main" id="{6E90E49C-F147-34D8-29F3-DECACCE6FC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2194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B41CC4C5-140B-0B72-2231-E4DCDFFBC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4de263bb7_0_49:notes">
            <a:extLst>
              <a:ext uri="{FF2B5EF4-FFF2-40B4-BE49-F238E27FC236}">
                <a16:creationId xmlns:a16="http://schemas.microsoft.com/office/drawing/2014/main" id="{B1543169-211A-1F05-4D82-FB1C07D2DA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4de263bb7_0_49:notes">
            <a:extLst>
              <a:ext uri="{FF2B5EF4-FFF2-40B4-BE49-F238E27FC236}">
                <a16:creationId xmlns:a16="http://schemas.microsoft.com/office/drawing/2014/main" id="{E994FBBB-3CCD-EC04-6883-199C6B8A77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1853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70CFFF1E-7C5F-00B7-470C-A4904ECF3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4de263bb7_0_49:notes">
            <a:extLst>
              <a:ext uri="{FF2B5EF4-FFF2-40B4-BE49-F238E27FC236}">
                <a16:creationId xmlns:a16="http://schemas.microsoft.com/office/drawing/2014/main" id="{3C2D3BC9-E242-DAD3-666D-604D4145FE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4de263bb7_0_49:notes">
            <a:extLst>
              <a:ext uri="{FF2B5EF4-FFF2-40B4-BE49-F238E27FC236}">
                <a16:creationId xmlns:a16="http://schemas.microsoft.com/office/drawing/2014/main" id="{44EA5454-8634-55DF-56A9-5EC36B2374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9710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76AC5532-0C67-BE0A-22A4-643702012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4de263bb7_0_49:notes">
            <a:extLst>
              <a:ext uri="{FF2B5EF4-FFF2-40B4-BE49-F238E27FC236}">
                <a16:creationId xmlns:a16="http://schemas.microsoft.com/office/drawing/2014/main" id="{C8007A29-9251-1CD1-997C-8184C29D35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4de263bb7_0_49:notes">
            <a:extLst>
              <a:ext uri="{FF2B5EF4-FFF2-40B4-BE49-F238E27FC236}">
                <a16:creationId xmlns:a16="http://schemas.microsoft.com/office/drawing/2014/main" id="{2FF75412-3C9D-688D-0B4B-A5F412776D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5195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113EFD5-DDDA-B7D6-BBA2-D4DE3B3546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7407"/>
          <a:stretch/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630822-7AC9-D45C-0D8F-5F28AFF36F31}"/>
              </a:ext>
            </a:extLst>
          </p:cNvPr>
          <p:cNvSpPr/>
          <p:nvPr userDrawn="1"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39680"/>
              </a:buClr>
              <a:buSzPts val="4300"/>
              <a:buFont typeface="Raleway"/>
              <a:buNone/>
              <a:defRPr sz="4300"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9680"/>
              </a:buClr>
              <a:buSzPts val="2000"/>
              <a:buFont typeface="Raleway"/>
              <a:buNone/>
              <a:defRPr sz="2000"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41026" y="4549935"/>
            <a:ext cx="1506352" cy="25066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/>
        </p:nvSpPr>
        <p:spPr>
          <a:xfrm>
            <a:off x="246880" y="4294025"/>
            <a:ext cx="19302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7F"/>
              </a:buClr>
              <a:buSzPts val="1400"/>
              <a:buFont typeface="Raleway Light"/>
              <a:buNone/>
            </a:pPr>
            <a:r>
              <a:rPr lang="en" sz="1400" b="0" i="0" u="none" strike="noStrike" cap="none">
                <a:solidFill>
                  <a:srgbClr val="00997F"/>
                </a:solidFill>
                <a:latin typeface="Raleway Light"/>
                <a:ea typeface="Raleway Light"/>
                <a:cs typeface="Raleway Light"/>
                <a:sym typeface="Raleway Light"/>
              </a:rPr>
              <a:t>Circular Engineering for Architecture</a:t>
            </a:r>
            <a:endParaRPr sz="1100"/>
          </a:p>
        </p:txBody>
      </p:sp>
      <p:sp>
        <p:nvSpPr>
          <p:cNvPr id="14" name="Google Shape;14;p2"/>
          <p:cNvSpPr txBox="1"/>
          <p:nvPr/>
        </p:nvSpPr>
        <p:spPr>
          <a:xfrm>
            <a:off x="181224" y="3763247"/>
            <a:ext cx="31821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7F"/>
              </a:buClr>
              <a:buSzPts val="6000"/>
              <a:buFont typeface="Raleway Light"/>
              <a:buNone/>
            </a:pPr>
            <a:r>
              <a:rPr lang="en" sz="6000" b="0" i="0" u="none" strike="noStrike" cap="none">
                <a:solidFill>
                  <a:srgbClr val="00997F"/>
                </a:solidFill>
                <a:latin typeface="Raleway Light"/>
                <a:ea typeface="Raleway Light"/>
                <a:cs typeface="Raleway Light"/>
                <a:sym typeface="Raleway Light"/>
              </a:rPr>
              <a:t>cea</a:t>
            </a:r>
            <a:br>
              <a:rPr lang="en" sz="1400" b="0" i="0" u="none" strike="noStrike" cap="none">
                <a:solidFill>
                  <a:srgbClr val="00997F"/>
                </a:solidFill>
                <a:latin typeface="Raleway Light"/>
                <a:ea typeface="Raleway Light"/>
                <a:cs typeface="Raleway Light"/>
                <a:sym typeface="Raleway Light"/>
              </a:rPr>
            </a:br>
            <a:endParaRPr sz="1400" b="0" i="0" u="none" strike="noStrike" cap="none">
              <a:solidFill>
                <a:srgbClr val="00997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2273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9680"/>
              </a:buClr>
              <a:buSzPts val="2800"/>
              <a:buFont typeface="Raleway"/>
              <a:buNone/>
              <a:defRPr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buNone/>
              <a:defRPr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buNone/>
              <a:defRPr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buNone/>
              <a:defRPr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buNone/>
              <a:defRPr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buNone/>
              <a:defRPr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buNone/>
              <a:defRPr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buNone/>
              <a:defRPr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buNone/>
              <a:defRPr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3"/>
          <p:cNvSpPr txBox="1"/>
          <p:nvPr/>
        </p:nvSpPr>
        <p:spPr>
          <a:xfrm>
            <a:off x="7956742" y="204285"/>
            <a:ext cx="10644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7F"/>
              </a:buClr>
              <a:buSzPts val="3000"/>
              <a:buFont typeface="Raleway Light"/>
              <a:buNone/>
            </a:pPr>
            <a:r>
              <a:rPr lang="en" sz="3000" b="0" i="0" u="none" strike="noStrike" cap="none">
                <a:solidFill>
                  <a:srgbClr val="00997F"/>
                </a:solidFill>
                <a:latin typeface="Raleway Light"/>
                <a:ea typeface="Raleway Light"/>
                <a:cs typeface="Raleway Light"/>
                <a:sym typeface="Raleway Light"/>
              </a:rPr>
              <a:t>cea</a:t>
            </a:r>
            <a:endParaRPr sz="1800" b="0" i="0" u="none" strike="noStrike" cap="none">
              <a:solidFill>
                <a:srgbClr val="00997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0" name="Google Shape;20;p3"/>
          <p:cNvSpPr txBox="1"/>
          <p:nvPr/>
        </p:nvSpPr>
        <p:spPr>
          <a:xfrm>
            <a:off x="7687068" y="346676"/>
            <a:ext cx="10644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7F"/>
              </a:buClr>
              <a:buSzPts val="700"/>
              <a:buFont typeface="Raleway Light"/>
              <a:buNone/>
            </a:pPr>
            <a:r>
              <a:rPr lang="en" sz="700" b="0" i="0" u="none" strike="noStrike" cap="none">
                <a:solidFill>
                  <a:srgbClr val="00997F"/>
                </a:solidFill>
                <a:latin typeface="Raleway Light"/>
                <a:ea typeface="Raleway Light"/>
                <a:cs typeface="Raleway Light"/>
                <a:sym typeface="Raleway Light"/>
              </a:rPr>
              <a:t>Circular Engineering </a:t>
            </a:r>
            <a:endParaRPr sz="700" b="0" i="0" u="none" strike="noStrike" cap="none">
              <a:solidFill>
                <a:srgbClr val="00997F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7F"/>
              </a:buClr>
              <a:buSzPts val="700"/>
              <a:buFont typeface="Raleway Light"/>
              <a:buNone/>
            </a:pPr>
            <a:r>
              <a:rPr lang="en" sz="700" b="0" i="0" u="none" strike="noStrike" cap="none">
                <a:solidFill>
                  <a:srgbClr val="00997F"/>
                </a:solidFill>
                <a:latin typeface="Raleway Light"/>
                <a:ea typeface="Raleway Light"/>
                <a:cs typeface="Raleway Light"/>
                <a:sym typeface="Raleway Light"/>
              </a:rPr>
              <a:t>for Architecture</a:t>
            </a:r>
            <a:endParaRPr/>
          </a:p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 amt="58000"/>
          </a:blip>
          <a:srcRect/>
          <a:stretch/>
        </p:blipFill>
        <p:spPr>
          <a:xfrm>
            <a:off x="26" y="0"/>
            <a:ext cx="9144000" cy="5143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37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9680"/>
              </a:buClr>
              <a:buSzPts val="2800"/>
              <a:buFont typeface="Raleway"/>
              <a:buNone/>
              <a:defRPr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buNone/>
              <a:defRPr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buNone/>
              <a:defRPr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buNone/>
              <a:defRPr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buNone/>
              <a:defRPr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buNone/>
              <a:defRPr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buNone/>
              <a:defRPr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buNone/>
              <a:defRPr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buNone/>
              <a:defRPr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4"/>
          <p:cNvSpPr txBox="1"/>
          <p:nvPr/>
        </p:nvSpPr>
        <p:spPr>
          <a:xfrm>
            <a:off x="7956742" y="204285"/>
            <a:ext cx="10644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7F"/>
              </a:buClr>
              <a:buSzPts val="3000"/>
              <a:buFont typeface="Raleway Light"/>
              <a:buNone/>
            </a:pPr>
            <a:r>
              <a:rPr lang="en" sz="3000" b="0" i="0" u="none" strike="noStrike" cap="none">
                <a:solidFill>
                  <a:srgbClr val="00997F"/>
                </a:solidFill>
                <a:latin typeface="Raleway Light"/>
                <a:ea typeface="Raleway Light"/>
                <a:cs typeface="Raleway Light"/>
                <a:sym typeface="Raleway Light"/>
              </a:rPr>
              <a:t>cea</a:t>
            </a:r>
            <a:endParaRPr sz="1800" b="0" i="0" u="none" strike="noStrike" cap="none">
              <a:solidFill>
                <a:srgbClr val="00997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7" name="Google Shape;27;p4"/>
          <p:cNvSpPr txBox="1"/>
          <p:nvPr/>
        </p:nvSpPr>
        <p:spPr>
          <a:xfrm>
            <a:off x="7687068" y="346676"/>
            <a:ext cx="10644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7F"/>
              </a:buClr>
              <a:buSzPts val="700"/>
              <a:buFont typeface="Raleway Light"/>
              <a:buNone/>
            </a:pPr>
            <a:r>
              <a:rPr lang="en" sz="700" b="0" i="0" u="none" strike="noStrike" cap="none">
                <a:solidFill>
                  <a:srgbClr val="00997F"/>
                </a:solidFill>
                <a:latin typeface="Raleway Light"/>
                <a:ea typeface="Raleway Light"/>
                <a:cs typeface="Raleway Light"/>
                <a:sym typeface="Raleway Light"/>
              </a:rPr>
              <a:t>Circular Engineering </a:t>
            </a:r>
            <a:endParaRPr sz="700" b="0" i="0" u="none" strike="noStrike" cap="none">
              <a:solidFill>
                <a:srgbClr val="00997F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7F"/>
              </a:buClr>
              <a:buSzPts val="700"/>
              <a:buFont typeface="Raleway Light"/>
              <a:buNone/>
            </a:pPr>
            <a:r>
              <a:rPr lang="en" sz="700" b="0" i="0" u="none" strike="noStrike" cap="none">
                <a:solidFill>
                  <a:srgbClr val="00997F"/>
                </a:solidFill>
                <a:latin typeface="Raleway Light"/>
                <a:ea typeface="Raleway Light"/>
                <a:cs typeface="Raleway Light"/>
                <a:sym typeface="Raleway Light"/>
              </a:rPr>
              <a:t>for Architecture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37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9680"/>
              </a:buClr>
              <a:buSzPts val="2800"/>
              <a:buFont typeface="Raleway"/>
              <a:buNone/>
              <a:defRPr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○"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■"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○"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■"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○"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■"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○"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■"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○"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■"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○"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■"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buNone/>
              <a:defRPr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buNone/>
              <a:defRPr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buNone/>
              <a:defRPr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buNone/>
              <a:defRPr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buNone/>
              <a:defRPr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buNone/>
              <a:defRPr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buNone/>
              <a:defRPr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buNone/>
              <a:defRPr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5"/>
          <p:cNvSpPr txBox="1"/>
          <p:nvPr/>
        </p:nvSpPr>
        <p:spPr>
          <a:xfrm>
            <a:off x="7956742" y="204285"/>
            <a:ext cx="10644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7F"/>
              </a:buClr>
              <a:buSzPts val="3000"/>
              <a:buFont typeface="Raleway Light"/>
              <a:buNone/>
            </a:pPr>
            <a:r>
              <a:rPr lang="en" sz="3000" b="0" i="0" u="none" strike="noStrike" cap="none">
                <a:solidFill>
                  <a:srgbClr val="00997F"/>
                </a:solidFill>
                <a:latin typeface="Raleway Light"/>
                <a:ea typeface="Raleway Light"/>
                <a:cs typeface="Raleway Light"/>
                <a:sym typeface="Raleway Light"/>
              </a:rPr>
              <a:t>cea</a:t>
            </a:r>
            <a:endParaRPr sz="1800" b="0" i="0" u="none" strike="noStrike" cap="none">
              <a:solidFill>
                <a:srgbClr val="00997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4" name="Google Shape;34;p5"/>
          <p:cNvSpPr txBox="1"/>
          <p:nvPr/>
        </p:nvSpPr>
        <p:spPr>
          <a:xfrm>
            <a:off x="7687068" y="346676"/>
            <a:ext cx="10644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7F"/>
              </a:buClr>
              <a:buSzPts val="700"/>
              <a:buFont typeface="Raleway Light"/>
              <a:buNone/>
            </a:pPr>
            <a:r>
              <a:rPr lang="en" sz="700" b="0" i="0" u="none" strike="noStrike" cap="none">
                <a:solidFill>
                  <a:srgbClr val="00997F"/>
                </a:solidFill>
                <a:latin typeface="Raleway Light"/>
                <a:ea typeface="Raleway Light"/>
                <a:cs typeface="Raleway Light"/>
                <a:sym typeface="Raleway Light"/>
              </a:rPr>
              <a:t>Circular Engineering </a:t>
            </a:r>
            <a:endParaRPr sz="700" b="0" i="0" u="none" strike="noStrike" cap="none">
              <a:solidFill>
                <a:srgbClr val="00997F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7F"/>
              </a:buClr>
              <a:buSzPts val="700"/>
              <a:buFont typeface="Raleway Light"/>
              <a:buNone/>
            </a:pPr>
            <a:r>
              <a:rPr lang="en" sz="700" b="0" i="0" u="none" strike="noStrike" cap="none">
                <a:solidFill>
                  <a:srgbClr val="00997F"/>
                </a:solidFill>
                <a:latin typeface="Raleway Light"/>
                <a:ea typeface="Raleway Light"/>
                <a:cs typeface="Raleway Light"/>
                <a:sym typeface="Raleway Light"/>
              </a:rPr>
              <a:t>for Architecture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">
  <p:cSld name="whit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41026" y="4549935"/>
            <a:ext cx="1506352" cy="25066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 txBox="1"/>
          <p:nvPr/>
        </p:nvSpPr>
        <p:spPr>
          <a:xfrm>
            <a:off x="246880" y="4294025"/>
            <a:ext cx="19302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7F"/>
              </a:buClr>
              <a:buSzPts val="1400"/>
              <a:buFont typeface="Raleway Light"/>
              <a:buNone/>
            </a:pPr>
            <a:r>
              <a:rPr lang="en" sz="1400" b="0" i="0" u="none" strike="noStrike" cap="none">
                <a:solidFill>
                  <a:srgbClr val="00997F"/>
                </a:solidFill>
                <a:latin typeface="Raleway Light"/>
                <a:ea typeface="Raleway Light"/>
                <a:cs typeface="Raleway Light"/>
                <a:sym typeface="Raleway Light"/>
              </a:rPr>
              <a:t>Circular Engineering for Architecture</a:t>
            </a:r>
            <a:endParaRPr sz="1100"/>
          </a:p>
        </p:txBody>
      </p:sp>
      <p:sp>
        <p:nvSpPr>
          <p:cNvPr id="40" name="Google Shape;40;p7"/>
          <p:cNvSpPr txBox="1"/>
          <p:nvPr/>
        </p:nvSpPr>
        <p:spPr>
          <a:xfrm>
            <a:off x="181224" y="3763247"/>
            <a:ext cx="31821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7F"/>
              </a:buClr>
              <a:buSzPts val="6000"/>
              <a:buFont typeface="Raleway Light"/>
              <a:buNone/>
            </a:pPr>
            <a:r>
              <a:rPr lang="en" sz="6000" b="0" i="0" u="none" strike="noStrike" cap="none">
                <a:solidFill>
                  <a:srgbClr val="00997F"/>
                </a:solidFill>
                <a:latin typeface="Raleway Light"/>
                <a:ea typeface="Raleway Light"/>
                <a:cs typeface="Raleway Light"/>
                <a:sym typeface="Raleway Light"/>
              </a:rPr>
              <a:t>cea</a:t>
            </a:r>
            <a:br>
              <a:rPr lang="en" sz="1400" b="0" i="0" u="none" strike="noStrike" cap="none">
                <a:solidFill>
                  <a:srgbClr val="00997F"/>
                </a:solidFill>
                <a:latin typeface="Raleway Light"/>
                <a:ea typeface="Raleway Light"/>
                <a:cs typeface="Raleway Light"/>
                <a:sym typeface="Raleway Light"/>
              </a:rPr>
            </a:br>
            <a:endParaRPr sz="1400" b="0" i="0" u="none" strike="noStrike" cap="none">
              <a:solidFill>
                <a:srgbClr val="00997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/>
        </p:nvSpPr>
        <p:spPr>
          <a:xfrm>
            <a:off x="103115" y="4822549"/>
            <a:ext cx="28098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rPr>
              <a:t>-</a:t>
            </a:r>
            <a:endParaRPr sz="500" b="1">
              <a:solidFill>
                <a:srgbClr val="43968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843963" y="4829533"/>
            <a:ext cx="3000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0" marR="0" lvl="0" indent="0" algn="l" rtl="0">
              <a:spcBef>
                <a:spcPts val="0"/>
              </a:spcBef>
              <a:buNone/>
              <a:defRPr sz="500" b="1" u="none"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l" rtl="0">
              <a:spcBef>
                <a:spcPts val="0"/>
              </a:spcBef>
              <a:buNone/>
              <a:defRPr sz="500" b="1" u="none"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l" rtl="0">
              <a:spcBef>
                <a:spcPts val="0"/>
              </a:spcBef>
              <a:buNone/>
              <a:defRPr sz="500" b="1" u="none"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l" rtl="0">
              <a:spcBef>
                <a:spcPts val="0"/>
              </a:spcBef>
              <a:buNone/>
              <a:defRPr sz="500" b="1" u="none"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l" rtl="0">
              <a:spcBef>
                <a:spcPts val="0"/>
              </a:spcBef>
              <a:buNone/>
              <a:defRPr sz="500" b="1" u="none"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l" rtl="0">
              <a:spcBef>
                <a:spcPts val="0"/>
              </a:spcBef>
              <a:buNone/>
              <a:defRPr sz="500" b="1" u="none"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l" rtl="0">
              <a:spcBef>
                <a:spcPts val="0"/>
              </a:spcBef>
              <a:buNone/>
              <a:defRPr sz="500" b="1" u="none"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l" rtl="0">
              <a:spcBef>
                <a:spcPts val="0"/>
              </a:spcBef>
              <a:buNone/>
              <a:defRPr sz="500" b="1" u="none"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l" rtl="0">
              <a:spcBef>
                <a:spcPts val="0"/>
              </a:spcBef>
              <a:buNone/>
              <a:defRPr sz="500" b="1" u="none">
                <a:solidFill>
                  <a:srgbClr val="43968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31.jpe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48.png"/><Relationship Id="rId4" Type="http://schemas.openxmlformats.org/officeDocument/2006/relationships/image" Target="../media/image39.png"/><Relationship Id="rId9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14/relationships/chartEx" Target="../charts/chartEx1.xml"/><Relationship Id="rId3" Type="http://schemas.openxmlformats.org/officeDocument/2006/relationships/image" Target="../media/image50.png"/><Relationship Id="rId7" Type="http://schemas.openxmlformats.org/officeDocument/2006/relationships/chart" Target="../charts/chart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5" Type="http://schemas.openxmlformats.org/officeDocument/2006/relationships/image" Target="../media/image51.png"/><Relationship Id="rId4" Type="http://schemas.microsoft.com/office/2007/relationships/hdphoto" Target="../media/hdphoto3.wdp"/><Relationship Id="rId9" Type="http://schemas.openxmlformats.org/officeDocument/2006/relationships/image" Target="../media/image4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jp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jp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medium.com/@vimal.parakhiya/decoding-large-language-models-a-deep-dive-into-the-self-attention-mechanism-967d6207d4ae" TargetMode="Externa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lvl="0"/>
            <a:r>
              <a:rPr lang="en-US" sz="3200" dirty="0"/>
              <a:t>BIM-based semantic enrichment </a:t>
            </a:r>
            <a:br>
              <a:rPr lang="en-US" sz="3200" dirty="0"/>
            </a:br>
            <a:r>
              <a:rPr lang="en-US" sz="3200" dirty="0"/>
              <a:t>for environmental analyses </a:t>
            </a:r>
            <a:br>
              <a:rPr lang="en-US" sz="3200" dirty="0"/>
            </a:br>
            <a:r>
              <a:rPr lang="en-US" sz="3200" dirty="0"/>
              <a:t>using semantic textual similarity</a:t>
            </a:r>
            <a:endParaRPr lang="de-CH" sz="3000" dirty="0"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Dr.-Ing. Kasimir Forth, 22.05.2025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80331163-EE3F-A796-F4EA-EDC226B38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>
            <a:extLst>
              <a:ext uri="{FF2B5EF4-FFF2-40B4-BE49-F238E27FC236}">
                <a16:creationId xmlns:a16="http://schemas.microsoft.com/office/drawing/2014/main" id="{9D6657BF-A38C-FBB1-EF4B-BD435160DD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37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LCA </a:t>
            </a:r>
            <a:r>
              <a:rPr lang="de-CH" dirty="0" err="1"/>
              <a:t>knowledge</a:t>
            </a:r>
            <a:r>
              <a:rPr lang="de-CH" dirty="0"/>
              <a:t> </a:t>
            </a:r>
            <a:r>
              <a:rPr lang="de-CH" dirty="0" err="1"/>
              <a:t>database</a:t>
            </a:r>
            <a:endParaRPr dirty="0"/>
          </a:p>
        </p:txBody>
      </p:sp>
      <p:sp>
        <p:nvSpPr>
          <p:cNvPr id="77" name="Google Shape;77;p13">
            <a:extLst>
              <a:ext uri="{FF2B5EF4-FFF2-40B4-BE49-F238E27FC236}">
                <a16:creationId xmlns:a16="http://schemas.microsoft.com/office/drawing/2014/main" id="{942A9FA7-BD15-8817-B026-AA1A166DD6E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15BC421-6E43-5865-ED5A-50D7C33BF68B}"/>
              </a:ext>
            </a:extLst>
          </p:cNvPr>
          <p:cNvSpPr txBox="1"/>
          <p:nvPr/>
        </p:nvSpPr>
        <p:spPr>
          <a:xfrm>
            <a:off x="195262" y="4729099"/>
            <a:ext cx="4572000" cy="327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sz="700" dirty="0">
                <a:effectLst/>
                <a:latin typeface="Arial" panose="020B0604020202020204" pitchFamily="34" charset="0"/>
              </a:rPr>
              <a:t>Forth, K.; </a:t>
            </a:r>
            <a:r>
              <a:rPr lang="en-US" sz="700" dirty="0" err="1">
                <a:effectLst/>
                <a:latin typeface="Arial" panose="020B0604020202020204" pitchFamily="34" charset="0"/>
              </a:rPr>
              <a:t>Abualdenien</a:t>
            </a:r>
            <a:r>
              <a:rPr lang="en-US" sz="700" dirty="0">
                <a:effectLst/>
                <a:latin typeface="Arial" panose="020B0604020202020204" pitchFamily="34" charset="0"/>
              </a:rPr>
              <a:t>, J.; Borrmann, A. (2023): </a:t>
            </a:r>
            <a:r>
              <a:rPr lang="en-US" sz="700" i="1" dirty="0">
                <a:effectLst/>
                <a:latin typeface="Arial" panose="020B0604020202020204" pitchFamily="34" charset="0"/>
              </a:rPr>
              <a:t>Calculation of embodied GHG emissions in early building design stages using BIM and NLP-based semantic model healing</a:t>
            </a:r>
            <a:r>
              <a:rPr lang="en-US" sz="700" dirty="0">
                <a:effectLst/>
                <a:latin typeface="Arial" panose="020B0604020202020204" pitchFamily="34" charset="0"/>
              </a:rPr>
              <a:t>. Energy and Buildings 284</a:t>
            </a: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id="{815D4A55-201D-70F8-0415-379BE0895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876" t="7702" r="76032" b="60778"/>
          <a:stretch/>
        </p:blipFill>
        <p:spPr>
          <a:xfrm>
            <a:off x="1576552" y="1143242"/>
            <a:ext cx="1271752" cy="1242753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3BC0DCAF-FD36-6815-886E-7CA5B13DB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265" t="39221" r="73970" b="4853"/>
          <a:stretch/>
        </p:blipFill>
        <p:spPr>
          <a:xfrm>
            <a:off x="1393030" y="2385995"/>
            <a:ext cx="1600201" cy="2205037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658029FA-5D89-E9BD-2E60-86571BC03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030" r="69004"/>
          <a:stretch/>
        </p:blipFill>
        <p:spPr>
          <a:xfrm>
            <a:off x="2993231" y="839622"/>
            <a:ext cx="349059" cy="3942717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5C8538FB-5BA4-001E-FE7C-3C94ECAD4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874" t="9659" r="49750" b="68480"/>
          <a:stretch/>
        </p:blipFill>
        <p:spPr>
          <a:xfrm>
            <a:off x="3263461" y="1220431"/>
            <a:ext cx="1432363" cy="861943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91F884EB-080C-D46D-CFF2-8838FA5BA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995" t="31520" r="47898" b="22766"/>
          <a:stretch/>
        </p:blipFill>
        <p:spPr>
          <a:xfrm>
            <a:off x="3342290" y="2082375"/>
            <a:ext cx="1483710" cy="1802368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31BE8E57-7236-2337-7990-15E460A9F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000" t="9658" r="25461" b="66860"/>
          <a:stretch/>
        </p:blipFill>
        <p:spPr>
          <a:xfrm>
            <a:off x="4678226" y="1220431"/>
            <a:ext cx="1724955" cy="925852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3ABC2F01-AE90-A7C1-EDDF-640A59E28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4539" b="45680"/>
          <a:stretch/>
        </p:blipFill>
        <p:spPr>
          <a:xfrm>
            <a:off x="6403181" y="839622"/>
            <a:ext cx="1789769" cy="214168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6F9BB659-FE06-8D0B-DBF5-49B72C5D9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34" t="33141" r="23869" b="33601"/>
          <a:stretch/>
        </p:blipFill>
        <p:spPr>
          <a:xfrm>
            <a:off x="5067245" y="2146283"/>
            <a:ext cx="1447855" cy="1311274"/>
          </a:xfrm>
          <a:prstGeom prst="rect">
            <a:avLst/>
          </a:prstGeom>
        </p:spPr>
      </p:pic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F9098033-B24E-CBBE-E977-CED33D1E8596}"/>
              </a:ext>
            </a:extLst>
          </p:cNvPr>
          <p:cNvSpPr/>
          <p:nvPr/>
        </p:nvSpPr>
        <p:spPr>
          <a:xfrm>
            <a:off x="1576552" y="1244582"/>
            <a:ext cx="1249198" cy="1141413"/>
          </a:xfrm>
          <a:prstGeom prst="roundRect">
            <a:avLst>
              <a:gd name="adj" fmla="val 3871"/>
            </a:avLst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CH" dirty="0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FCD81474-3C9A-D59E-94B2-3AFF8D6139C9}"/>
              </a:ext>
            </a:extLst>
          </p:cNvPr>
          <p:cNvSpPr/>
          <p:nvPr/>
        </p:nvSpPr>
        <p:spPr>
          <a:xfrm>
            <a:off x="3463924" y="1244583"/>
            <a:ext cx="1218407" cy="837792"/>
          </a:xfrm>
          <a:prstGeom prst="roundRect">
            <a:avLst>
              <a:gd name="adj" fmla="val 3871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CH" dirty="0"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25B4EB18-86BB-5A58-988F-862EC7ED1CA3}"/>
              </a:ext>
            </a:extLst>
          </p:cNvPr>
          <p:cNvSpPr/>
          <p:nvPr/>
        </p:nvSpPr>
        <p:spPr>
          <a:xfrm>
            <a:off x="5172029" y="1244582"/>
            <a:ext cx="1218408" cy="901701"/>
          </a:xfrm>
          <a:prstGeom prst="roundRect">
            <a:avLst>
              <a:gd name="adj" fmla="val 3871"/>
            </a:avLst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9159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1" grpId="0" animBg="1"/>
      <p:bldP spid="8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0658DC89-BFDF-6A8C-FE84-E424F4573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>
            <a:extLst>
              <a:ext uri="{FF2B5EF4-FFF2-40B4-BE49-F238E27FC236}">
                <a16:creationId xmlns:a16="http://schemas.microsoft.com/office/drawing/2014/main" id="{69C91920-3337-B99C-7459-9C1B52B73A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37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LCA result range of window variants</a:t>
            </a:r>
            <a:endParaRPr dirty="0"/>
          </a:p>
        </p:txBody>
      </p:sp>
      <p:sp>
        <p:nvSpPr>
          <p:cNvPr id="77" name="Google Shape;77;p13">
            <a:extLst>
              <a:ext uri="{FF2B5EF4-FFF2-40B4-BE49-F238E27FC236}">
                <a16:creationId xmlns:a16="http://schemas.microsoft.com/office/drawing/2014/main" id="{91782650-8725-0D2D-560C-4FBC6193F6E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51C3FAD-E1D0-AD82-0126-7E6A440432F1}"/>
              </a:ext>
            </a:extLst>
          </p:cNvPr>
          <p:cNvSpPr txBox="1"/>
          <p:nvPr/>
        </p:nvSpPr>
        <p:spPr>
          <a:xfrm>
            <a:off x="195262" y="4729099"/>
            <a:ext cx="4572000" cy="327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sz="700" dirty="0">
                <a:effectLst/>
                <a:latin typeface="Arial" panose="020B0604020202020204" pitchFamily="34" charset="0"/>
              </a:rPr>
              <a:t>Forth, K.; </a:t>
            </a:r>
            <a:r>
              <a:rPr lang="en-US" sz="700" dirty="0" err="1">
                <a:effectLst/>
                <a:latin typeface="Arial" panose="020B0604020202020204" pitchFamily="34" charset="0"/>
              </a:rPr>
              <a:t>Abualdenien</a:t>
            </a:r>
            <a:r>
              <a:rPr lang="en-US" sz="700" dirty="0">
                <a:effectLst/>
                <a:latin typeface="Arial" panose="020B0604020202020204" pitchFamily="34" charset="0"/>
              </a:rPr>
              <a:t>, J.; Borrmann, A. (2023): </a:t>
            </a:r>
            <a:r>
              <a:rPr lang="en-US" sz="700" i="1" dirty="0">
                <a:effectLst/>
                <a:latin typeface="Arial" panose="020B0604020202020204" pitchFamily="34" charset="0"/>
              </a:rPr>
              <a:t>Calculation of embodied GHG emissions in early building design stages using BIM and NLP-based semantic model healing</a:t>
            </a:r>
            <a:r>
              <a:rPr lang="en-US" sz="700" dirty="0">
                <a:effectLst/>
                <a:latin typeface="Arial" panose="020B0604020202020204" pitchFamily="34" charset="0"/>
              </a:rPr>
              <a:t>. Energy and Buildings 284</a:t>
            </a:r>
          </a:p>
        </p:txBody>
      </p:sp>
      <p:pic>
        <p:nvPicPr>
          <p:cNvPr id="2" name="Picture 2" descr="Aluminiumfenster Drutex ALU MB-45 Fenster RAL7016 Anthrazit | Fenstermaxx24">
            <a:extLst>
              <a:ext uri="{FF2B5EF4-FFF2-40B4-BE49-F238E27FC236}">
                <a16:creationId xmlns:a16="http://schemas.microsoft.com/office/drawing/2014/main" id="{6A35DC64-8A2C-433B-B7AD-23A002D2CB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" b="3409"/>
          <a:stretch/>
        </p:blipFill>
        <p:spPr bwMode="auto">
          <a:xfrm>
            <a:off x="999829" y="4055371"/>
            <a:ext cx="1318981" cy="82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Aluminiumfenster Drutex ALU MB-70 Fenster RAL7016 Anthrazitgrau |  Fenstermaxx24">
            <a:extLst>
              <a:ext uri="{FF2B5EF4-FFF2-40B4-BE49-F238E27FC236}">
                <a16:creationId xmlns:a16="http://schemas.microsoft.com/office/drawing/2014/main" id="{B371F48F-772A-5C5D-08C5-7EB165DD45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5" b="4130"/>
          <a:stretch/>
        </p:blipFill>
        <p:spPr bwMode="auto">
          <a:xfrm>
            <a:off x="2069428" y="4089631"/>
            <a:ext cx="1315535" cy="79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Holzfenster IV68 100x100 DK - Fenster online kaufen">
            <a:extLst>
              <a:ext uri="{FF2B5EF4-FFF2-40B4-BE49-F238E27FC236}">
                <a16:creationId xmlns:a16="http://schemas.microsoft.com/office/drawing/2014/main" id="{6B485B10-3209-BA27-9480-6F7493EC75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92"/>
          <a:stretch/>
        </p:blipFill>
        <p:spPr bwMode="auto">
          <a:xfrm>
            <a:off x="3314721" y="4079263"/>
            <a:ext cx="923021" cy="86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olzfenster Drutex Softline 78 Meranti Holz Fenster alle Größen |  Fenstermaxx24">
            <a:extLst>
              <a:ext uri="{FF2B5EF4-FFF2-40B4-BE49-F238E27FC236}">
                <a16:creationId xmlns:a16="http://schemas.microsoft.com/office/drawing/2014/main" id="{8EB8D979-B871-3852-9445-5CB7EFF58B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6" b="2646"/>
          <a:stretch/>
        </p:blipFill>
        <p:spPr bwMode="auto">
          <a:xfrm flipH="1">
            <a:off x="4366238" y="4067318"/>
            <a:ext cx="998041" cy="84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m 11">
            <a:extLst>
              <a:ext uri="{FF2B5EF4-FFF2-40B4-BE49-F238E27FC236}">
                <a16:creationId xmlns:a16="http://schemas.microsoft.com/office/drawing/2014/main" id="{1614FB4B-C134-4152-83BB-92F5ABAB70CB}"/>
              </a:ext>
            </a:extLst>
          </p:cNvPr>
          <p:cNvGraphicFramePr>
            <a:graphicFrameLocks/>
          </p:cNvGraphicFramePr>
          <p:nvPr/>
        </p:nvGraphicFramePr>
        <p:xfrm>
          <a:off x="443915" y="1324117"/>
          <a:ext cx="5051107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7" name="Diagramm 12">
            <a:extLst>
              <a:ext uri="{FF2B5EF4-FFF2-40B4-BE49-F238E27FC236}">
                <a16:creationId xmlns:a16="http://schemas.microsoft.com/office/drawing/2014/main" id="{DAE0F1F1-6B86-E77B-1BCF-ABB8A167B223}"/>
              </a:ext>
            </a:extLst>
          </p:cNvPr>
          <p:cNvGraphicFramePr>
            <a:graphicFrameLocks/>
          </p:cNvGraphicFramePr>
          <p:nvPr/>
        </p:nvGraphicFramePr>
        <p:xfrm>
          <a:off x="6241815" y="802842"/>
          <a:ext cx="2145723" cy="30169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cxnSp>
        <p:nvCxnSpPr>
          <p:cNvPr id="8" name="Gerade Verbindung mit Pfeil 13">
            <a:extLst>
              <a:ext uri="{FF2B5EF4-FFF2-40B4-BE49-F238E27FC236}">
                <a16:creationId xmlns:a16="http://schemas.microsoft.com/office/drawing/2014/main" id="{6EE09572-9806-F103-5116-F5B2EA3C08EB}"/>
              </a:ext>
            </a:extLst>
          </p:cNvPr>
          <p:cNvCxnSpPr>
            <a:cxnSpLocks/>
          </p:cNvCxnSpPr>
          <p:nvPr/>
        </p:nvCxnSpPr>
        <p:spPr>
          <a:xfrm>
            <a:off x="3799461" y="2833405"/>
            <a:ext cx="37975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35">
            <a:extLst>
              <a:ext uri="{FF2B5EF4-FFF2-40B4-BE49-F238E27FC236}">
                <a16:creationId xmlns:a16="http://schemas.microsoft.com/office/drawing/2014/main" id="{377D1BF1-8731-E150-AE07-A404E6CF9B62}"/>
              </a:ext>
            </a:extLst>
          </p:cNvPr>
          <p:cNvCxnSpPr>
            <a:cxnSpLocks/>
          </p:cNvCxnSpPr>
          <p:nvPr/>
        </p:nvCxnSpPr>
        <p:spPr>
          <a:xfrm>
            <a:off x="2716111" y="1966837"/>
            <a:ext cx="488085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37">
            <a:extLst>
              <a:ext uri="{FF2B5EF4-FFF2-40B4-BE49-F238E27FC236}">
                <a16:creationId xmlns:a16="http://schemas.microsoft.com/office/drawing/2014/main" id="{32D320D3-1979-D6F5-6CFF-1D08D674E61C}"/>
              </a:ext>
            </a:extLst>
          </p:cNvPr>
          <p:cNvCxnSpPr>
            <a:cxnSpLocks/>
          </p:cNvCxnSpPr>
          <p:nvPr/>
        </p:nvCxnSpPr>
        <p:spPr>
          <a:xfrm>
            <a:off x="1686886" y="2437700"/>
            <a:ext cx="5910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39">
            <a:extLst>
              <a:ext uri="{FF2B5EF4-FFF2-40B4-BE49-F238E27FC236}">
                <a16:creationId xmlns:a16="http://schemas.microsoft.com/office/drawing/2014/main" id="{1466B2D6-78B8-BD60-4819-7B260E4C2632}"/>
              </a:ext>
            </a:extLst>
          </p:cNvPr>
          <p:cNvCxnSpPr>
            <a:cxnSpLocks/>
          </p:cNvCxnSpPr>
          <p:nvPr/>
        </p:nvCxnSpPr>
        <p:spPr>
          <a:xfrm>
            <a:off x="4843130" y="2119275"/>
            <a:ext cx="27538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897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DC908000-5867-499B-C2F2-E3FBD33D7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>
            <a:extLst>
              <a:ext uri="{FF2B5EF4-FFF2-40B4-BE49-F238E27FC236}">
                <a16:creationId xmlns:a16="http://schemas.microsoft.com/office/drawing/2014/main" id="{168E4255-198D-4205-ACFB-1EDF1A337F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37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LLM-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LCA</a:t>
            </a:r>
            <a:endParaRPr dirty="0"/>
          </a:p>
        </p:txBody>
      </p:sp>
      <p:sp>
        <p:nvSpPr>
          <p:cNvPr id="77" name="Google Shape;77;p13">
            <a:extLst>
              <a:ext uri="{FF2B5EF4-FFF2-40B4-BE49-F238E27FC236}">
                <a16:creationId xmlns:a16="http://schemas.microsoft.com/office/drawing/2014/main" id="{E5BFE63A-D39D-B864-CBB8-84192C0CC6C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4" name="Textfeld 23">
            <a:extLst>
              <a:ext uri="{FF2B5EF4-FFF2-40B4-BE49-F238E27FC236}">
                <a16:creationId xmlns:a16="http://schemas.microsoft.com/office/drawing/2014/main" id="{D2B50D73-5C13-C572-101D-83FDBAC0584D}"/>
              </a:ext>
            </a:extLst>
          </p:cNvPr>
          <p:cNvSpPr txBox="1"/>
          <p:nvPr/>
        </p:nvSpPr>
        <p:spPr>
          <a:xfrm>
            <a:off x="4259404" y="1246954"/>
            <a:ext cx="24141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u="sng" dirty="0">
                <a:latin typeface="Arial" panose="020B0604020202020204" pitchFamily="34" charset="0"/>
                <a:cs typeface="Arial" panose="020B0604020202020204" pitchFamily="34" charset="0"/>
              </a:rPr>
              <a:t>Element </a:t>
            </a:r>
            <a:r>
              <a:rPr lang="de-DE" sz="1100" u="sng" dirty="0" err="1">
                <a:latin typeface="Arial" panose="020B0604020202020204" pitchFamily="34" charset="0"/>
                <a:cs typeface="Arial" panose="020B0604020202020204" pitchFamily="34" charset="0"/>
              </a:rPr>
              <a:t>matching</a:t>
            </a:r>
            <a:r>
              <a:rPr lang="de-DE" sz="11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u="sng" dirty="0" err="1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r>
              <a:rPr lang="de-DE" sz="1100" u="sng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9F1870-6C24-68F8-E116-6C9B875F9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89" y="1821619"/>
            <a:ext cx="3672114" cy="1695740"/>
          </a:xfrm>
          <a:prstGeom prst="rect">
            <a:avLst/>
          </a:prstGeom>
        </p:spPr>
      </p:pic>
      <p:graphicFrame>
        <p:nvGraphicFramePr>
          <p:cNvPr id="6" name="Diagramm 4">
            <a:extLst>
              <a:ext uri="{FF2B5EF4-FFF2-40B4-BE49-F238E27FC236}">
                <a16:creationId xmlns:a16="http://schemas.microsoft.com/office/drawing/2014/main" id="{C1F48573-A705-86FD-3019-F686EC4D2F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0976645"/>
              </p:ext>
            </p:extLst>
          </p:nvPr>
        </p:nvGraphicFramePr>
        <p:xfrm>
          <a:off x="4345465" y="1607724"/>
          <a:ext cx="4465391" cy="29681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feld 23">
            <a:extLst>
              <a:ext uri="{FF2B5EF4-FFF2-40B4-BE49-F238E27FC236}">
                <a16:creationId xmlns:a16="http://schemas.microsoft.com/office/drawing/2014/main" id="{3AFE6063-F25A-24E0-AA82-9E6122D21A7F}"/>
              </a:ext>
            </a:extLst>
          </p:cNvPr>
          <p:cNvSpPr txBox="1"/>
          <p:nvPr/>
        </p:nvSpPr>
        <p:spPr>
          <a:xfrm>
            <a:off x="311700" y="1284275"/>
            <a:ext cx="24141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u="sng" dirty="0">
                <a:latin typeface="Arial" panose="020B0604020202020204" pitchFamily="34" charset="0"/>
                <a:cs typeface="Arial" panose="020B0604020202020204" pitchFamily="34" charset="0"/>
              </a:rPr>
              <a:t>Real-</a:t>
            </a:r>
            <a:r>
              <a:rPr lang="de-DE" sz="1100" u="sng" dirty="0" err="1">
                <a:latin typeface="Arial" panose="020B0604020202020204" pitchFamily="34" charset="0"/>
                <a:cs typeface="Arial" panose="020B0604020202020204" pitchFamily="34" charset="0"/>
              </a:rPr>
              <a:t>world</a:t>
            </a:r>
            <a:r>
              <a:rPr lang="de-DE" sz="11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u="sng" dirty="0" err="1">
                <a:latin typeface="Arial" panose="020B0604020202020204" pitchFamily="34" charset="0"/>
                <a:cs typeface="Arial" panose="020B0604020202020204" pitchFamily="34" charset="0"/>
              </a:rPr>
              <a:t>case</a:t>
            </a:r>
            <a:r>
              <a:rPr lang="de-DE" sz="11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u="sng" dirty="0" err="1">
                <a:latin typeface="Arial" panose="020B0604020202020204" pitchFamily="34" charset="0"/>
                <a:cs typeface="Arial" panose="020B0604020202020204" pitchFamily="34" charset="0"/>
              </a:rPr>
              <a:t>studies</a:t>
            </a:r>
            <a:endParaRPr lang="de-DE" sz="11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31D274-BCD1-B8E5-F2F2-5209F71FBF20}"/>
              </a:ext>
            </a:extLst>
          </p:cNvPr>
          <p:cNvSpPr txBox="1"/>
          <p:nvPr/>
        </p:nvSpPr>
        <p:spPr>
          <a:xfrm>
            <a:off x="195262" y="4729099"/>
            <a:ext cx="4572000" cy="327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sz="700" dirty="0">
                <a:effectLst/>
                <a:latin typeface="Arial" panose="020B0604020202020204" pitchFamily="34" charset="0"/>
              </a:rPr>
              <a:t>Forth, K.; </a:t>
            </a:r>
            <a:r>
              <a:rPr lang="en-US" sz="700" dirty="0" err="1">
                <a:effectLst/>
                <a:latin typeface="Arial" panose="020B0604020202020204" pitchFamily="34" charset="0"/>
              </a:rPr>
              <a:t>Abualdenien</a:t>
            </a:r>
            <a:r>
              <a:rPr lang="en-US" sz="700" dirty="0">
                <a:effectLst/>
                <a:latin typeface="Arial" panose="020B0604020202020204" pitchFamily="34" charset="0"/>
              </a:rPr>
              <a:t>, J.; Borrmann, A. (2023): </a:t>
            </a:r>
            <a:r>
              <a:rPr lang="en-US" sz="700" i="1" dirty="0">
                <a:effectLst/>
                <a:latin typeface="Arial" panose="020B0604020202020204" pitchFamily="34" charset="0"/>
              </a:rPr>
              <a:t>Calculation of embodied GHG emissions in early building design stages using BIM and NLP-based semantic model healing</a:t>
            </a:r>
            <a:r>
              <a:rPr lang="en-US" sz="700" dirty="0">
                <a:effectLst/>
                <a:latin typeface="Arial" panose="020B0604020202020204" pitchFamily="34" charset="0"/>
              </a:rPr>
              <a:t>. Energy and Buildings 284</a:t>
            </a:r>
          </a:p>
        </p:txBody>
      </p:sp>
    </p:spTree>
    <p:extLst>
      <p:ext uri="{BB962C8B-B14F-4D97-AF65-F5344CB8AC3E}">
        <p14:creationId xmlns:p14="http://schemas.microsoft.com/office/powerpoint/2010/main" val="3240577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6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2B159165-ADB1-4019-807B-ED63476A3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>
            <a:extLst>
              <a:ext uri="{FF2B5EF4-FFF2-40B4-BE49-F238E27FC236}">
                <a16:creationId xmlns:a16="http://schemas.microsoft.com/office/drawing/2014/main" id="{F33B4373-D4C7-EF27-7398-29355B3CAA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37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LLM-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LCA</a:t>
            </a:r>
            <a:endParaRPr dirty="0"/>
          </a:p>
        </p:txBody>
      </p:sp>
      <p:sp>
        <p:nvSpPr>
          <p:cNvPr id="77" name="Google Shape;77;p13">
            <a:extLst>
              <a:ext uri="{FF2B5EF4-FFF2-40B4-BE49-F238E27FC236}">
                <a16:creationId xmlns:a16="http://schemas.microsoft.com/office/drawing/2014/main" id="{6FEBBD64-5244-2F09-1EAA-3E850827599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" name="Textfeld 25">
            <a:extLst>
              <a:ext uri="{FF2B5EF4-FFF2-40B4-BE49-F238E27FC236}">
                <a16:creationId xmlns:a16="http://schemas.microsoft.com/office/drawing/2014/main" id="{0159102B-4DD1-5904-A4CA-BF03BD719E6A}"/>
              </a:ext>
            </a:extLst>
          </p:cNvPr>
          <p:cNvSpPr txBox="1"/>
          <p:nvPr/>
        </p:nvSpPr>
        <p:spPr>
          <a:xfrm>
            <a:off x="371091" y="1259059"/>
            <a:ext cx="2175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u="sng" dirty="0">
                <a:latin typeface="Arial" panose="020B0604020202020204" pitchFamily="34" charset="0"/>
                <a:cs typeface="Arial" panose="020B0604020202020204" pitchFamily="34" charset="0"/>
              </a:rPr>
              <a:t>LCA </a:t>
            </a:r>
            <a:r>
              <a:rPr lang="de-DE" sz="1200" u="sng" dirty="0" err="1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r>
              <a:rPr lang="de-DE" sz="12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u="sng" dirty="0" err="1">
                <a:latin typeface="Arial" panose="020B0604020202020204" pitchFamily="34" charset="0"/>
                <a:cs typeface="Arial" panose="020B0604020202020204" pitchFamily="34" charset="0"/>
              </a:rPr>
              <a:t>ranges</a:t>
            </a:r>
            <a:r>
              <a:rPr lang="de-DE" sz="1200" u="sng" dirty="0">
                <a:latin typeface="Arial" panose="020B0604020202020204" pitchFamily="34" charset="0"/>
                <a:cs typeface="Arial" panose="020B0604020202020204" pitchFamily="34" charset="0"/>
              </a:rPr>
              <a:t> (GWP):</a:t>
            </a:r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6185ED1A-F56F-EB99-CD1E-A7CBB125C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79" y="1536058"/>
            <a:ext cx="4289409" cy="2898399"/>
          </a:xfrm>
          <a:prstGeom prst="rect">
            <a:avLst/>
          </a:prstGeom>
        </p:spPr>
      </p:pic>
      <p:pic>
        <p:nvPicPr>
          <p:cNvPr id="8" name="Grafik 4">
            <a:extLst>
              <a:ext uri="{FF2B5EF4-FFF2-40B4-BE49-F238E27FC236}">
                <a16:creationId xmlns:a16="http://schemas.microsoft.com/office/drawing/2014/main" id="{0EF71BD0-1A24-A92A-FAC1-8D5CC60C4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271" y="1527360"/>
            <a:ext cx="3651250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feld 11">
            <a:extLst>
              <a:ext uri="{FF2B5EF4-FFF2-40B4-BE49-F238E27FC236}">
                <a16:creationId xmlns:a16="http://schemas.microsoft.com/office/drawing/2014/main" id="{4494D592-9F21-8E49-CBC1-D71D7230D7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8083" y="1646423"/>
            <a:ext cx="5238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de-DE" altLang="de-DE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</a:p>
        </p:txBody>
      </p:sp>
      <p:sp>
        <p:nvSpPr>
          <p:cNvPr id="10" name="Ellipse 18">
            <a:extLst>
              <a:ext uri="{FF2B5EF4-FFF2-40B4-BE49-F238E27FC236}">
                <a16:creationId xmlns:a16="http://schemas.microsoft.com/office/drawing/2014/main" id="{EC8780ED-A444-B9DC-3572-3E19C89F61EB}"/>
              </a:ext>
            </a:extLst>
          </p:cNvPr>
          <p:cNvSpPr/>
          <p:nvPr/>
        </p:nvSpPr>
        <p:spPr>
          <a:xfrm>
            <a:off x="5158083" y="1714685"/>
            <a:ext cx="300038" cy="301625"/>
          </a:xfrm>
          <a:prstGeom prst="ellipse">
            <a:avLst/>
          </a:prstGeom>
          <a:solidFill>
            <a:srgbClr val="E37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87B333-503C-7473-A772-C89CF9A7C03B}"/>
              </a:ext>
            </a:extLst>
          </p:cNvPr>
          <p:cNvSpPr txBox="1"/>
          <p:nvPr/>
        </p:nvSpPr>
        <p:spPr>
          <a:xfrm>
            <a:off x="195262" y="4729099"/>
            <a:ext cx="4572000" cy="327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sz="700" dirty="0">
                <a:effectLst/>
                <a:latin typeface="Arial" panose="020B0604020202020204" pitchFamily="34" charset="0"/>
              </a:rPr>
              <a:t>Forth, K.; </a:t>
            </a:r>
            <a:r>
              <a:rPr lang="en-US" sz="700" dirty="0" err="1">
                <a:effectLst/>
                <a:latin typeface="Arial" panose="020B0604020202020204" pitchFamily="34" charset="0"/>
              </a:rPr>
              <a:t>Abualdenien</a:t>
            </a:r>
            <a:r>
              <a:rPr lang="en-US" sz="700" dirty="0">
                <a:effectLst/>
                <a:latin typeface="Arial" panose="020B0604020202020204" pitchFamily="34" charset="0"/>
              </a:rPr>
              <a:t>, J.; Borrmann, A. (2023): </a:t>
            </a:r>
            <a:r>
              <a:rPr lang="en-US" sz="700" i="1" dirty="0">
                <a:effectLst/>
                <a:latin typeface="Arial" panose="020B0604020202020204" pitchFamily="34" charset="0"/>
              </a:rPr>
              <a:t>Calculation of embodied GHG emissions in early building design stages using BIM and NLP-based semantic model healing</a:t>
            </a:r>
            <a:r>
              <a:rPr lang="en-US" sz="700" dirty="0">
                <a:effectLst/>
                <a:latin typeface="Arial" panose="020B0604020202020204" pitchFamily="34" charset="0"/>
              </a:rPr>
              <a:t>. Energy and Buildings 284</a:t>
            </a:r>
          </a:p>
        </p:txBody>
      </p:sp>
    </p:spTree>
    <p:extLst>
      <p:ext uri="{BB962C8B-B14F-4D97-AF65-F5344CB8AC3E}">
        <p14:creationId xmlns:p14="http://schemas.microsoft.com/office/powerpoint/2010/main" val="3311398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123D8258-C245-A156-D4F0-0441B5630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>
            <a:extLst>
              <a:ext uri="{FF2B5EF4-FFF2-40B4-BE49-F238E27FC236}">
                <a16:creationId xmlns:a16="http://schemas.microsoft.com/office/drawing/2014/main" id="{0AF1FAFB-3A59-1973-35CB-7D2B74FE69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37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LLM-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MP</a:t>
            </a:r>
            <a:endParaRPr dirty="0"/>
          </a:p>
        </p:txBody>
      </p:sp>
      <p:sp>
        <p:nvSpPr>
          <p:cNvPr id="77" name="Google Shape;77;p13">
            <a:extLst>
              <a:ext uri="{FF2B5EF4-FFF2-40B4-BE49-F238E27FC236}">
                <a16:creationId xmlns:a16="http://schemas.microsoft.com/office/drawing/2014/main" id="{CB2AACA0-48FE-4F3C-5302-2096F18126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A1F2F914-C77C-B9DD-A945-28013EF32A54}"/>
              </a:ext>
            </a:extLst>
          </p:cNvPr>
          <p:cNvSpPr txBox="1">
            <a:spLocks/>
          </p:cNvSpPr>
          <p:nvPr/>
        </p:nvSpPr>
        <p:spPr>
          <a:xfrm>
            <a:off x="584786" y="1549918"/>
            <a:ext cx="4966419" cy="3593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342900">
              <a:lnSpc>
                <a:spcPct val="100000"/>
              </a:lnSpc>
              <a:buFont typeface="+mj-lt"/>
              <a:buAutoNum type="arabicPeriod"/>
            </a:pPr>
            <a:r>
              <a:rPr lang="de-DE" sz="1200" dirty="0" err="1">
                <a:solidFill>
                  <a:schemeClr val="tx1"/>
                </a:solidFill>
                <a:latin typeface="+mj-lt"/>
              </a:rPr>
              <a:t>Adding</a:t>
            </a:r>
            <a:r>
              <a:rPr lang="de-DE" sz="12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1200" b="1" dirty="0">
                <a:solidFill>
                  <a:schemeClr val="tx1"/>
                </a:solidFill>
                <a:latin typeface="+mj-lt"/>
              </a:rPr>
              <a:t>domain-</a:t>
            </a:r>
            <a:r>
              <a:rPr lang="de-DE" sz="1200" b="1" dirty="0" err="1">
                <a:solidFill>
                  <a:schemeClr val="tx1"/>
                </a:solidFill>
                <a:latin typeface="+mj-lt"/>
              </a:rPr>
              <a:t>specific</a:t>
            </a:r>
            <a:r>
              <a:rPr lang="de-DE" sz="12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1200" b="1" dirty="0" err="1">
                <a:solidFill>
                  <a:schemeClr val="tx1"/>
                </a:solidFill>
                <a:latin typeface="+mj-lt"/>
              </a:rPr>
              <a:t>abbreviations</a:t>
            </a:r>
            <a:endParaRPr lang="de-DE" sz="1200" b="1" dirty="0">
              <a:solidFill>
                <a:schemeClr val="tx1"/>
              </a:solidFill>
              <a:latin typeface="+mj-lt"/>
            </a:endParaRPr>
          </a:p>
          <a:p>
            <a:pPr marL="519113" lvl="1" indent="-342900">
              <a:lnSpc>
                <a:spcPct val="100000"/>
              </a:lnSpc>
              <a:buFont typeface="+mj-lt"/>
              <a:buAutoNum type="alphaLcPeriod"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BIM abbreviations</a:t>
            </a:r>
          </a:p>
          <a:p>
            <a:pPr marL="519113" lvl="1" indent="-342900">
              <a:lnSpc>
                <a:spcPct val="100000"/>
              </a:lnSpc>
              <a:buFont typeface="+mj-lt"/>
              <a:buAutoNum type="alphaLcPeriod"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AEC abbreviations</a:t>
            </a:r>
          </a:p>
          <a:p>
            <a:pPr marL="519113" lvl="1" indent="-342900">
              <a:lnSpc>
                <a:spcPct val="100000"/>
              </a:lnSpc>
              <a:spcAft>
                <a:spcPts val="1200"/>
              </a:spcAft>
              <a:buFont typeface="+mj-lt"/>
              <a:buAutoNum type="alphaLcPeriod"/>
            </a:pPr>
            <a:r>
              <a:rPr lang="de-DE" sz="1200" dirty="0" err="1">
                <a:solidFill>
                  <a:schemeClr val="tx1"/>
                </a:solidFill>
                <a:latin typeface="+mj-lt"/>
              </a:rPr>
              <a:t>Combination</a:t>
            </a:r>
            <a:r>
              <a:rPr lang="de-DE" sz="12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+mj-lt"/>
              </a:rPr>
              <a:t>of</a:t>
            </a:r>
            <a:r>
              <a:rPr lang="de-DE" sz="1200" dirty="0">
                <a:solidFill>
                  <a:schemeClr val="tx1"/>
                </a:solidFill>
                <a:latin typeface="+mj-lt"/>
              </a:rPr>
              <a:t> AEC- &amp; BIM </a:t>
            </a:r>
            <a:r>
              <a:rPr lang="de-DE" sz="1200" dirty="0" err="1">
                <a:solidFill>
                  <a:schemeClr val="tx1"/>
                </a:solidFill>
                <a:latin typeface="+mj-lt"/>
              </a:rPr>
              <a:t>abbreviations</a:t>
            </a:r>
            <a:endParaRPr lang="de-DE" sz="1200" dirty="0">
              <a:solidFill>
                <a:schemeClr val="tx1"/>
              </a:solidFill>
              <a:latin typeface="+mj-lt"/>
            </a:endParaRPr>
          </a:p>
          <a:p>
            <a:pPr marL="342900">
              <a:lnSpc>
                <a:spcPct val="10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Applying different </a:t>
            </a:r>
            <a:r>
              <a:rPr lang="en-US" sz="1200" b="1" dirty="0">
                <a:solidFill>
                  <a:schemeClr val="tx1"/>
                </a:solidFill>
                <a:latin typeface="+mj-lt"/>
              </a:rPr>
              <a:t>loss functions </a:t>
            </a:r>
            <a:r>
              <a:rPr lang="en-US" sz="1200" dirty="0">
                <a:solidFill>
                  <a:schemeClr val="tx1"/>
                </a:solidFill>
                <a:latin typeface="+mj-lt"/>
              </a:rPr>
              <a:t>for fine-tuning , such as</a:t>
            </a:r>
          </a:p>
          <a:p>
            <a:pPr marL="519113" lvl="1" indent="-342900">
              <a:lnSpc>
                <a:spcPct val="100000"/>
              </a:lnSpc>
              <a:buFont typeface="+mj-lt"/>
              <a:buAutoNum type="alphaLcPeriod"/>
            </a:pPr>
            <a:r>
              <a:rPr lang="en-US" sz="1200" dirty="0" err="1">
                <a:solidFill>
                  <a:schemeClr val="tx1"/>
                </a:solidFill>
                <a:latin typeface="+mj-lt"/>
              </a:rPr>
              <a:t>CosineSimilarityLoss</a:t>
            </a:r>
            <a:r>
              <a:rPr lang="en-US" sz="1200" dirty="0">
                <a:solidFill>
                  <a:schemeClr val="tx1"/>
                </a:solidFill>
                <a:latin typeface="+mj-lt"/>
              </a:rPr>
              <a:t>: positive (0.8), negative (0.3)</a:t>
            </a:r>
          </a:p>
          <a:p>
            <a:pPr marL="519113" lvl="1" indent="-342900">
              <a:lnSpc>
                <a:spcPct val="100000"/>
              </a:lnSpc>
              <a:buFont typeface="+mj-lt"/>
              <a:buAutoNum type="alphaLcPeriod"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Contrastive Loss: positive (1), negative (0)</a:t>
            </a:r>
          </a:p>
          <a:p>
            <a:pPr marL="519113" lvl="1" indent="-342900">
              <a:lnSpc>
                <a:spcPct val="100000"/>
              </a:lnSpc>
              <a:spcAft>
                <a:spcPts val="1200"/>
              </a:spcAft>
              <a:buFont typeface="+mj-lt"/>
              <a:buAutoNum type="alphaLcPeriod"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Multiple Negative Ranking Loss (MNRL)</a:t>
            </a:r>
          </a:p>
          <a:p>
            <a:pPr marL="342900">
              <a:lnSpc>
                <a:spcPct val="1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Adding different/ multiple labels for further </a:t>
            </a:r>
            <a:r>
              <a:rPr lang="en-US" sz="1200" b="1" dirty="0">
                <a:solidFill>
                  <a:schemeClr val="tx1"/>
                </a:solidFill>
                <a:latin typeface="+mj-lt"/>
              </a:rPr>
              <a:t>context information </a:t>
            </a:r>
            <a:r>
              <a:rPr lang="en-US" sz="1200" dirty="0">
                <a:solidFill>
                  <a:schemeClr val="tx1"/>
                </a:solidFill>
                <a:latin typeface="+mj-lt"/>
              </a:rPr>
              <a:t>(Element name, classification, </a:t>
            </a:r>
            <a:r>
              <a:rPr lang="en-US" sz="1200" dirty="0" err="1">
                <a:solidFill>
                  <a:schemeClr val="tx1"/>
                </a:solidFill>
                <a:latin typeface="+mj-lt"/>
              </a:rPr>
              <a:t>IfcType</a:t>
            </a:r>
            <a:r>
              <a:rPr lang="en-US" sz="1200" dirty="0">
                <a:solidFill>
                  <a:schemeClr val="tx1"/>
                </a:solidFill>
                <a:latin typeface="+mj-lt"/>
              </a:rPr>
              <a:t>, etc.) using </a:t>
            </a:r>
            <a:r>
              <a:rPr lang="en-US" sz="1200" dirty="0" err="1">
                <a:solidFill>
                  <a:schemeClr val="tx1"/>
                </a:solidFill>
                <a:latin typeface="+mj-lt"/>
              </a:rPr>
              <a:t>Softmax</a:t>
            </a:r>
            <a:r>
              <a:rPr lang="en-US" sz="1200" dirty="0">
                <a:solidFill>
                  <a:schemeClr val="tx1"/>
                </a:solidFill>
                <a:latin typeface="+mj-lt"/>
              </a:rPr>
              <a:t> Loss Function</a:t>
            </a:r>
          </a:p>
          <a:p>
            <a:pPr marL="342900">
              <a:lnSpc>
                <a:spcPct val="1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Adding negative/ </a:t>
            </a:r>
            <a:r>
              <a:rPr lang="en-US" sz="1200" b="1" dirty="0">
                <a:solidFill>
                  <a:schemeClr val="tx1"/>
                </a:solidFill>
                <a:latin typeface="+mj-lt"/>
              </a:rPr>
              <a:t>contradicting word pairs </a:t>
            </a:r>
          </a:p>
          <a:p>
            <a:pPr marL="342900">
              <a:lnSpc>
                <a:spcPct val="1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sz="1200" b="1" dirty="0">
                <a:solidFill>
                  <a:schemeClr val="tx1"/>
                </a:solidFill>
                <a:latin typeface="+mj-lt"/>
              </a:rPr>
              <a:t>Filtering</a:t>
            </a:r>
            <a:r>
              <a:rPr lang="en-US" sz="1200" dirty="0">
                <a:solidFill>
                  <a:schemeClr val="tx1"/>
                </a:solidFill>
                <a:latin typeface="+mj-lt"/>
              </a:rPr>
              <a:t> word pairs according to </a:t>
            </a:r>
            <a:r>
              <a:rPr lang="en-US" sz="1200" dirty="0" err="1">
                <a:solidFill>
                  <a:schemeClr val="tx1"/>
                </a:solidFill>
                <a:latin typeface="+mj-lt"/>
              </a:rPr>
              <a:t>IfcTypeObject</a:t>
            </a:r>
            <a:r>
              <a:rPr lang="en-US" sz="1200" dirty="0">
                <a:solidFill>
                  <a:schemeClr val="tx1"/>
                </a:solidFill>
                <a:latin typeface="+mj-lt"/>
              </a:rPr>
              <a:t> </a:t>
            </a:r>
          </a:p>
        </p:txBody>
      </p:sp>
      <p:grpSp>
        <p:nvGrpSpPr>
          <p:cNvPr id="5" name="Gruppieren 34">
            <a:extLst>
              <a:ext uri="{FF2B5EF4-FFF2-40B4-BE49-F238E27FC236}">
                <a16:creationId xmlns:a16="http://schemas.microsoft.com/office/drawing/2014/main" id="{D76E5C20-541A-24B4-89FB-B92DF6D29892}"/>
              </a:ext>
            </a:extLst>
          </p:cNvPr>
          <p:cNvGrpSpPr/>
          <p:nvPr/>
        </p:nvGrpSpPr>
        <p:grpSpPr>
          <a:xfrm>
            <a:off x="290846" y="4372900"/>
            <a:ext cx="577791" cy="295481"/>
            <a:chOff x="5547549" y="4517948"/>
            <a:chExt cx="577791" cy="295481"/>
          </a:xfrm>
        </p:grpSpPr>
        <p:sp>
          <p:nvSpPr>
            <p:cNvPr id="6" name="Rechteck: abgerundete Ecken 15">
              <a:extLst>
                <a:ext uri="{FF2B5EF4-FFF2-40B4-BE49-F238E27FC236}">
                  <a16:creationId xmlns:a16="http://schemas.microsoft.com/office/drawing/2014/main" id="{1BFC752B-2CBF-9B4D-71F2-D840288173E7}"/>
                </a:ext>
              </a:extLst>
            </p:cNvPr>
            <p:cNvSpPr/>
            <p:nvPr/>
          </p:nvSpPr>
          <p:spPr>
            <a:xfrm>
              <a:off x="5547549" y="4517948"/>
              <a:ext cx="577791" cy="295481"/>
            </a:xfrm>
            <a:prstGeom prst="roundRect">
              <a:avLst/>
            </a:prstGeom>
            <a:solidFill>
              <a:srgbClr val="FF75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4000"/>
                </a:lnSpc>
              </a:pPr>
              <a:r>
                <a:rPr lang="de-DE" sz="1100" dirty="0">
                  <a:solidFill>
                    <a:schemeClr val="tx1"/>
                  </a:solidFill>
                </a:rPr>
                <a:t>5:</a:t>
              </a:r>
            </a:p>
          </p:txBody>
        </p:sp>
        <p:pic>
          <p:nvPicPr>
            <p:cNvPr id="7" name="Grafik 23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36F08B15-85B9-B284-EFAE-950395FA0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2469" y="4563127"/>
              <a:ext cx="205120" cy="205120"/>
            </a:xfrm>
            <a:prstGeom prst="rect">
              <a:avLst/>
            </a:prstGeom>
          </p:spPr>
        </p:pic>
      </p:grpSp>
      <p:sp>
        <p:nvSpPr>
          <p:cNvPr id="11" name="Textfeld 4">
            <a:extLst>
              <a:ext uri="{FF2B5EF4-FFF2-40B4-BE49-F238E27FC236}">
                <a16:creationId xmlns:a16="http://schemas.microsoft.com/office/drawing/2014/main" id="{25BAA436-EBE9-5392-CED1-3F1B5B297FA2}"/>
              </a:ext>
            </a:extLst>
          </p:cNvPr>
          <p:cNvSpPr txBox="1"/>
          <p:nvPr/>
        </p:nvSpPr>
        <p:spPr>
          <a:xfrm>
            <a:off x="5996432" y="1754621"/>
            <a:ext cx="2500797" cy="1838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100" dirty="0">
                <a:latin typeface="Aptos Display" panose="020B0004020202020204" pitchFamily="34" charset="0"/>
              </a:rPr>
              <a:t>CMU 	</a:t>
            </a:r>
            <a:r>
              <a:rPr lang="de-DE" sz="1100" dirty="0" err="1">
                <a:latin typeface="Aptos Display" panose="020B0004020202020204" pitchFamily="34" charset="0"/>
              </a:rPr>
              <a:t>concrete</a:t>
            </a:r>
            <a:r>
              <a:rPr lang="de-DE" sz="1100" dirty="0">
                <a:latin typeface="Aptos Display" panose="020B0004020202020204" pitchFamily="34" charset="0"/>
              </a:rPr>
              <a:t> </a:t>
            </a:r>
            <a:r>
              <a:rPr lang="de-DE" sz="1100" dirty="0" err="1">
                <a:latin typeface="Aptos Display" panose="020B0004020202020204" pitchFamily="34" charset="0"/>
              </a:rPr>
              <a:t>masonry</a:t>
            </a:r>
            <a:r>
              <a:rPr lang="de-DE" sz="1100" dirty="0">
                <a:latin typeface="Aptos Display" panose="020B0004020202020204" pitchFamily="34" charset="0"/>
              </a:rPr>
              <a:t> </a:t>
            </a:r>
            <a:r>
              <a:rPr lang="de-DE" sz="1100" dirty="0" err="1">
                <a:latin typeface="Aptos Display" panose="020B0004020202020204" pitchFamily="34" charset="0"/>
              </a:rPr>
              <a:t>unit</a:t>
            </a:r>
            <a:endParaRPr lang="de-DE" sz="1100" dirty="0">
              <a:latin typeface="Aptos Display" panose="020B0004020202020204" pitchFamily="34" charset="0"/>
            </a:endParaRPr>
          </a:p>
        </p:txBody>
      </p:sp>
      <p:sp>
        <p:nvSpPr>
          <p:cNvPr id="12" name="Textfeld 5">
            <a:extLst>
              <a:ext uri="{FF2B5EF4-FFF2-40B4-BE49-F238E27FC236}">
                <a16:creationId xmlns:a16="http://schemas.microsoft.com/office/drawing/2014/main" id="{994567EE-7264-76AB-7E4A-36C2F9E45E4E}"/>
              </a:ext>
            </a:extLst>
          </p:cNvPr>
          <p:cNvSpPr txBox="1"/>
          <p:nvPr/>
        </p:nvSpPr>
        <p:spPr>
          <a:xfrm>
            <a:off x="5996432" y="2439765"/>
            <a:ext cx="2746124" cy="1838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100" dirty="0" err="1">
                <a:latin typeface="Aptos Display" panose="020B0004020202020204" pitchFamily="34" charset="0"/>
              </a:rPr>
              <a:t>Masonry</a:t>
            </a:r>
            <a:r>
              <a:rPr lang="de-DE" sz="1100" dirty="0">
                <a:latin typeface="Aptos Display" panose="020B0004020202020204" pitchFamily="34" charset="0"/>
              </a:rPr>
              <a:t> 	Brick 	1/ 0.8 </a:t>
            </a:r>
          </a:p>
        </p:txBody>
      </p:sp>
      <p:sp>
        <p:nvSpPr>
          <p:cNvPr id="13" name="Textfeld 6">
            <a:extLst>
              <a:ext uri="{FF2B5EF4-FFF2-40B4-BE49-F238E27FC236}">
                <a16:creationId xmlns:a16="http://schemas.microsoft.com/office/drawing/2014/main" id="{74C714B2-8526-6297-D91A-A3A922D94D5F}"/>
              </a:ext>
            </a:extLst>
          </p:cNvPr>
          <p:cNvSpPr txBox="1"/>
          <p:nvPr/>
        </p:nvSpPr>
        <p:spPr>
          <a:xfrm>
            <a:off x="5996432" y="3131354"/>
            <a:ext cx="2991451" cy="755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100" dirty="0" err="1">
                <a:latin typeface="Aptos Display" panose="020B0004020202020204" pitchFamily="34" charset="0"/>
              </a:rPr>
              <a:t>Masonry</a:t>
            </a:r>
            <a:r>
              <a:rPr lang="de-DE" sz="1100" dirty="0">
                <a:latin typeface="Aptos Display" panose="020B0004020202020204" pitchFamily="34" charset="0"/>
              </a:rPr>
              <a:t> 	Brick 	1</a:t>
            </a:r>
          </a:p>
          <a:p>
            <a:pPr>
              <a:lnSpc>
                <a:spcPct val="114000"/>
              </a:lnSpc>
            </a:pPr>
            <a:r>
              <a:rPr lang="de-DE" sz="1100" dirty="0" err="1">
                <a:latin typeface="Aptos Display" panose="020B0004020202020204" pitchFamily="34" charset="0"/>
              </a:rPr>
              <a:t>EW</a:t>
            </a:r>
            <a:r>
              <a:rPr lang="de-DE" sz="400" dirty="0" err="1">
                <a:latin typeface="Aptos Display" panose="020B0004020202020204" pitchFamily="34" charset="0"/>
              </a:rPr>
              <a:t>_</a:t>
            </a:r>
            <a:r>
              <a:rPr lang="de-DE" sz="1100" dirty="0" err="1">
                <a:latin typeface="Aptos Display" panose="020B0004020202020204" pitchFamily="34" charset="0"/>
              </a:rPr>
              <a:t>CMU</a:t>
            </a:r>
            <a:r>
              <a:rPr lang="de-DE" sz="400" dirty="0" err="1">
                <a:latin typeface="Aptos Display" panose="020B0004020202020204" pitchFamily="34" charset="0"/>
              </a:rPr>
              <a:t>_</a:t>
            </a:r>
            <a:r>
              <a:rPr lang="de-DE" sz="1100" dirty="0" err="1">
                <a:latin typeface="Aptos Display" panose="020B0004020202020204" pitchFamily="34" charset="0"/>
              </a:rPr>
              <a:t>Insul</a:t>
            </a:r>
            <a:r>
              <a:rPr lang="de-DE" sz="1100" dirty="0">
                <a:latin typeface="Aptos Display" panose="020B0004020202020204" pitchFamily="34" charset="0"/>
              </a:rPr>
              <a:t>	Brick 	2</a:t>
            </a:r>
          </a:p>
          <a:p>
            <a:pPr>
              <a:lnSpc>
                <a:spcPct val="114000"/>
              </a:lnSpc>
            </a:pPr>
            <a:r>
              <a:rPr lang="de-DE" sz="1100" dirty="0">
                <a:latin typeface="Aptos Display" panose="020B0004020202020204" pitchFamily="34" charset="0"/>
              </a:rPr>
              <a:t>331 	Brick 	3</a:t>
            </a:r>
          </a:p>
          <a:p>
            <a:pPr>
              <a:lnSpc>
                <a:spcPct val="114000"/>
              </a:lnSpc>
            </a:pPr>
            <a:r>
              <a:rPr lang="de-DE" sz="1100" dirty="0" err="1">
                <a:latin typeface="Aptos Display" panose="020B0004020202020204" pitchFamily="34" charset="0"/>
              </a:rPr>
              <a:t>IfcWall</a:t>
            </a:r>
            <a:r>
              <a:rPr lang="de-DE" sz="1100" dirty="0">
                <a:latin typeface="Aptos Display" panose="020B0004020202020204" pitchFamily="34" charset="0"/>
              </a:rPr>
              <a:t> 	Brick	4 </a:t>
            </a:r>
          </a:p>
        </p:txBody>
      </p:sp>
      <p:sp>
        <p:nvSpPr>
          <p:cNvPr id="14" name="Textfeld 7">
            <a:extLst>
              <a:ext uri="{FF2B5EF4-FFF2-40B4-BE49-F238E27FC236}">
                <a16:creationId xmlns:a16="http://schemas.microsoft.com/office/drawing/2014/main" id="{FD75A4EA-8D51-ED9D-195D-276B10DFBA3F}"/>
              </a:ext>
            </a:extLst>
          </p:cNvPr>
          <p:cNvSpPr txBox="1"/>
          <p:nvPr/>
        </p:nvSpPr>
        <p:spPr>
          <a:xfrm>
            <a:off x="5996432" y="4029169"/>
            <a:ext cx="2602606" cy="1838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100" dirty="0" err="1">
                <a:latin typeface="Aptos Display" panose="020B0004020202020204" pitchFamily="34" charset="0"/>
              </a:rPr>
              <a:t>Masonry</a:t>
            </a:r>
            <a:r>
              <a:rPr lang="de-DE" sz="1100" dirty="0">
                <a:latin typeface="Aptos Display" panose="020B0004020202020204" pitchFamily="34" charset="0"/>
              </a:rPr>
              <a:t> 	</a:t>
            </a:r>
            <a:r>
              <a:rPr lang="de-DE" sz="1100" dirty="0" err="1">
                <a:latin typeface="Aptos Display" panose="020B0004020202020204" pitchFamily="34" charset="0"/>
              </a:rPr>
              <a:t>Concrete</a:t>
            </a:r>
            <a:r>
              <a:rPr lang="de-DE" sz="1100" dirty="0">
                <a:latin typeface="Aptos Display" panose="020B0004020202020204" pitchFamily="34" charset="0"/>
              </a:rPr>
              <a:t> 	0/ 0.3 </a:t>
            </a:r>
          </a:p>
        </p:txBody>
      </p:sp>
      <p:grpSp>
        <p:nvGrpSpPr>
          <p:cNvPr id="15" name="Gruppieren 8">
            <a:extLst>
              <a:ext uri="{FF2B5EF4-FFF2-40B4-BE49-F238E27FC236}">
                <a16:creationId xmlns:a16="http://schemas.microsoft.com/office/drawing/2014/main" id="{F3D6BDE5-9BBA-CC40-0D07-3AFC61A142D4}"/>
              </a:ext>
            </a:extLst>
          </p:cNvPr>
          <p:cNvGrpSpPr/>
          <p:nvPr/>
        </p:nvGrpSpPr>
        <p:grpSpPr>
          <a:xfrm>
            <a:off x="286870" y="2439765"/>
            <a:ext cx="577791" cy="295481"/>
            <a:chOff x="77529" y="1914192"/>
            <a:chExt cx="577791" cy="295481"/>
          </a:xfrm>
        </p:grpSpPr>
        <p:sp>
          <p:nvSpPr>
            <p:cNvPr id="16" name="Rechteck: abgerundete Ecken 9">
              <a:extLst>
                <a:ext uri="{FF2B5EF4-FFF2-40B4-BE49-F238E27FC236}">
                  <a16:creationId xmlns:a16="http://schemas.microsoft.com/office/drawing/2014/main" id="{38F43D5D-B997-CD18-1396-766375D6D9B9}"/>
                </a:ext>
              </a:extLst>
            </p:cNvPr>
            <p:cNvSpPr/>
            <p:nvPr/>
          </p:nvSpPr>
          <p:spPr>
            <a:xfrm>
              <a:off x="77529" y="1914192"/>
              <a:ext cx="577791" cy="295481"/>
            </a:xfrm>
            <a:prstGeom prst="roundRect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4000"/>
                </a:lnSpc>
              </a:pPr>
              <a:r>
                <a:rPr lang="de-DE" sz="1100" dirty="0">
                  <a:solidFill>
                    <a:schemeClr val="tx1"/>
                  </a:solidFill>
                </a:rPr>
                <a:t>2.</a:t>
              </a:r>
            </a:p>
          </p:txBody>
        </p:sp>
        <p:pic>
          <p:nvPicPr>
            <p:cNvPr id="17" name="Grafik 10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C06BDD4A-7FED-5694-3681-3FBEF35C5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6965" y="1925049"/>
              <a:ext cx="283150" cy="283151"/>
            </a:xfrm>
            <a:prstGeom prst="rect">
              <a:avLst/>
            </a:prstGeom>
          </p:spPr>
        </p:pic>
      </p:grpSp>
      <p:grpSp>
        <p:nvGrpSpPr>
          <p:cNvPr id="18" name="Gruppieren 11">
            <a:extLst>
              <a:ext uri="{FF2B5EF4-FFF2-40B4-BE49-F238E27FC236}">
                <a16:creationId xmlns:a16="http://schemas.microsoft.com/office/drawing/2014/main" id="{15EFF65B-5861-A58B-6B0E-523A8C4AE8D7}"/>
              </a:ext>
            </a:extLst>
          </p:cNvPr>
          <p:cNvGrpSpPr/>
          <p:nvPr/>
        </p:nvGrpSpPr>
        <p:grpSpPr>
          <a:xfrm>
            <a:off x="294824" y="4007488"/>
            <a:ext cx="577791" cy="295481"/>
            <a:chOff x="77529" y="3366384"/>
            <a:chExt cx="577791" cy="295481"/>
          </a:xfrm>
        </p:grpSpPr>
        <p:sp>
          <p:nvSpPr>
            <p:cNvPr id="19" name="Rechteck: abgerundete Ecken 12">
              <a:extLst>
                <a:ext uri="{FF2B5EF4-FFF2-40B4-BE49-F238E27FC236}">
                  <a16:creationId xmlns:a16="http://schemas.microsoft.com/office/drawing/2014/main" id="{66528726-1122-7E98-D4BF-28283F403882}"/>
                </a:ext>
              </a:extLst>
            </p:cNvPr>
            <p:cNvSpPr/>
            <p:nvPr/>
          </p:nvSpPr>
          <p:spPr>
            <a:xfrm>
              <a:off x="77529" y="3366384"/>
              <a:ext cx="577791" cy="295481"/>
            </a:xfrm>
            <a:prstGeom prst="roundRect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4000"/>
                </a:lnSpc>
              </a:pPr>
              <a:r>
                <a:rPr lang="de-DE" sz="1100" dirty="0">
                  <a:solidFill>
                    <a:schemeClr val="tx1"/>
                  </a:solidFill>
                </a:rPr>
                <a:t>4.</a:t>
              </a:r>
            </a:p>
          </p:txBody>
        </p:sp>
        <p:pic>
          <p:nvPicPr>
            <p:cNvPr id="20" name="Grafik 13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7BEF4058-CA69-5222-F7B8-6169CC0F0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7667" y="3390654"/>
              <a:ext cx="246941" cy="246940"/>
            </a:xfrm>
            <a:prstGeom prst="rect">
              <a:avLst/>
            </a:prstGeom>
          </p:spPr>
        </p:pic>
      </p:grpSp>
      <p:grpSp>
        <p:nvGrpSpPr>
          <p:cNvPr id="21" name="Gruppieren 17">
            <a:extLst>
              <a:ext uri="{FF2B5EF4-FFF2-40B4-BE49-F238E27FC236}">
                <a16:creationId xmlns:a16="http://schemas.microsoft.com/office/drawing/2014/main" id="{4895B92F-6DF9-D872-0620-27E866290F1F}"/>
              </a:ext>
            </a:extLst>
          </p:cNvPr>
          <p:cNvGrpSpPr/>
          <p:nvPr/>
        </p:nvGrpSpPr>
        <p:grpSpPr>
          <a:xfrm>
            <a:off x="290846" y="1549919"/>
            <a:ext cx="577791" cy="295481"/>
            <a:chOff x="77529" y="2933827"/>
            <a:chExt cx="577791" cy="295481"/>
          </a:xfrm>
        </p:grpSpPr>
        <p:sp>
          <p:nvSpPr>
            <p:cNvPr id="22" name="Rechteck: abgerundete Ecken 27">
              <a:extLst>
                <a:ext uri="{FF2B5EF4-FFF2-40B4-BE49-F238E27FC236}">
                  <a16:creationId xmlns:a16="http://schemas.microsoft.com/office/drawing/2014/main" id="{DB9E225C-F65E-2578-F7F6-CB932FAFE5AE}"/>
                </a:ext>
              </a:extLst>
            </p:cNvPr>
            <p:cNvSpPr/>
            <p:nvPr/>
          </p:nvSpPr>
          <p:spPr>
            <a:xfrm>
              <a:off x="77529" y="2933827"/>
              <a:ext cx="577791" cy="295481"/>
            </a:xfrm>
            <a:prstGeom prst="roundRect">
              <a:avLst/>
            </a:prstGeom>
            <a:solidFill>
              <a:srgbClr val="F0B0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4000"/>
                </a:lnSpc>
              </a:pPr>
              <a:r>
                <a:rPr lang="de-DE" sz="1100" dirty="0">
                  <a:solidFill>
                    <a:schemeClr val="tx1"/>
                  </a:solidFill>
                </a:rPr>
                <a:t>1. </a:t>
              </a:r>
            </a:p>
          </p:txBody>
        </p:sp>
        <p:pic>
          <p:nvPicPr>
            <p:cNvPr id="23" name="Grafik 28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01B9120D-16AB-C38B-4956-47E056B823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4976" t="13337" r="15796" b="10594"/>
            <a:stretch/>
          </p:blipFill>
          <p:spPr>
            <a:xfrm>
              <a:off x="339314" y="2958694"/>
              <a:ext cx="223648" cy="245746"/>
            </a:xfrm>
            <a:prstGeom prst="rect">
              <a:avLst/>
            </a:prstGeom>
          </p:spPr>
        </p:pic>
      </p:grpSp>
      <p:grpSp>
        <p:nvGrpSpPr>
          <p:cNvPr id="24" name="Gruppieren 29">
            <a:extLst>
              <a:ext uri="{FF2B5EF4-FFF2-40B4-BE49-F238E27FC236}">
                <a16:creationId xmlns:a16="http://schemas.microsoft.com/office/drawing/2014/main" id="{0A8E258C-DC95-E980-198E-96A1CCF5ACE2}"/>
              </a:ext>
            </a:extLst>
          </p:cNvPr>
          <p:cNvGrpSpPr/>
          <p:nvPr/>
        </p:nvGrpSpPr>
        <p:grpSpPr>
          <a:xfrm>
            <a:off x="294823" y="3323090"/>
            <a:ext cx="577791" cy="295481"/>
            <a:chOff x="77529" y="4170047"/>
            <a:chExt cx="577791" cy="295481"/>
          </a:xfrm>
        </p:grpSpPr>
        <p:sp>
          <p:nvSpPr>
            <p:cNvPr id="25" name="Rechteck: abgerundete Ecken 30">
              <a:extLst>
                <a:ext uri="{FF2B5EF4-FFF2-40B4-BE49-F238E27FC236}">
                  <a16:creationId xmlns:a16="http://schemas.microsoft.com/office/drawing/2014/main" id="{FF3CE740-7B67-6F61-FDBA-1048A73B862C}"/>
                </a:ext>
              </a:extLst>
            </p:cNvPr>
            <p:cNvSpPr/>
            <p:nvPr/>
          </p:nvSpPr>
          <p:spPr>
            <a:xfrm>
              <a:off x="77529" y="4170047"/>
              <a:ext cx="577791" cy="295481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4000"/>
                </a:lnSpc>
              </a:pPr>
              <a:r>
                <a:rPr lang="de-DE" sz="1100" dirty="0">
                  <a:solidFill>
                    <a:schemeClr val="tx1"/>
                  </a:solidFill>
                </a:rPr>
                <a:t>3.</a:t>
              </a:r>
            </a:p>
          </p:txBody>
        </p:sp>
        <p:pic>
          <p:nvPicPr>
            <p:cNvPr id="26" name="Grafik 31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7EEFE4DF-7F38-C89B-BAA1-2E07DA0A7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5069" y="4195728"/>
              <a:ext cx="246941" cy="246940"/>
            </a:xfrm>
            <a:prstGeom prst="rect">
              <a:avLst/>
            </a:prstGeom>
          </p:spPr>
        </p:pic>
        <p:pic>
          <p:nvPicPr>
            <p:cNvPr id="27" name="Grafik 32" descr="Ein Bild, das Design, Logo, Grafiken, Schrift enthält.&#10;&#10;Automatisch generierte Beschreibung">
              <a:extLst>
                <a:ext uri="{FF2B5EF4-FFF2-40B4-BE49-F238E27FC236}">
                  <a16:creationId xmlns:a16="http://schemas.microsoft.com/office/drawing/2014/main" id="{5D49A4FC-ECB6-462E-0067-51C3D6C51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6667" b="94667" l="3125" r="94643">
                          <a14:foregroundMark x1="24554" y1="16444" x2="12500" y2="26667"/>
                          <a14:foregroundMark x1="28125" y1="44889" x2="12500" y2="58222"/>
                          <a14:foregroundMark x1="41964" y1="49778" x2="36607" y2="54667"/>
                          <a14:foregroundMark x1="42411" y1="33333" x2="47768" y2="39556"/>
                          <a14:foregroundMark x1="8482" y1="35556" x2="11161" y2="40889"/>
                          <a14:foregroundMark x1="60714" y1="44444" x2="54464" y2="52889"/>
                          <a14:foregroundMark x1="51339" y1="60000" x2="55357" y2="65778"/>
                          <a14:foregroundMark x1="45536" y1="72444" x2="51786" y2="76889"/>
                          <a14:foregroundMark x1="83482" y1="74222" x2="75000" y2="82222"/>
                          <a14:foregroundMark x1="94643" y1="63111" x2="93304" y2="67556"/>
                          <a14:foregroundMark x1="63393" y1="6667" x2="57589" y2="9778"/>
                          <a14:foregroundMark x1="3571" y1="34667" x2="3571" y2="39556"/>
                          <a14:foregroundMark x1="87054" y1="37778" x2="66964" y2="55556"/>
                          <a14:foregroundMark x1="33929" y1="94667" x2="38839" y2="94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0971" y="4319692"/>
              <a:ext cx="63430" cy="63713"/>
            </a:xfrm>
            <a:prstGeom prst="rect">
              <a:avLst/>
            </a:prstGeom>
          </p:spPr>
        </p:pic>
      </p:grpSp>
      <p:sp>
        <p:nvSpPr>
          <p:cNvPr id="28" name="Textfeld 14">
            <a:extLst>
              <a:ext uri="{FF2B5EF4-FFF2-40B4-BE49-F238E27FC236}">
                <a16:creationId xmlns:a16="http://schemas.microsoft.com/office/drawing/2014/main" id="{B1E56DC8-7A11-2424-C459-13B495D56AA5}"/>
              </a:ext>
            </a:extLst>
          </p:cNvPr>
          <p:cNvSpPr txBox="1"/>
          <p:nvPr/>
        </p:nvSpPr>
        <p:spPr>
          <a:xfrm>
            <a:off x="5996432" y="4398496"/>
            <a:ext cx="1837369" cy="1838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100" dirty="0" err="1">
                <a:latin typeface="Aptos Display" panose="020B0004020202020204" pitchFamily="34" charset="0"/>
              </a:rPr>
              <a:t>IfcWall</a:t>
            </a:r>
            <a:r>
              <a:rPr lang="de-DE" sz="1100" dirty="0">
                <a:latin typeface="Aptos Display" panose="020B0004020202020204" pitchFamily="34" charset="0"/>
              </a:rPr>
              <a:t>, </a:t>
            </a:r>
            <a:r>
              <a:rPr lang="de-DE" sz="1100" dirty="0" err="1">
                <a:latin typeface="Aptos Display" panose="020B0004020202020204" pitchFamily="34" charset="0"/>
              </a:rPr>
              <a:t>IfcSlab</a:t>
            </a:r>
            <a:r>
              <a:rPr lang="de-DE" sz="1100" dirty="0">
                <a:latin typeface="Aptos Display" panose="020B0004020202020204" pitchFamily="34" charset="0"/>
              </a:rPr>
              <a:t>, </a:t>
            </a:r>
            <a:r>
              <a:rPr lang="de-DE" sz="1100" dirty="0" err="1">
                <a:latin typeface="Aptos Display" panose="020B0004020202020204" pitchFamily="34" charset="0"/>
              </a:rPr>
              <a:t>IfcWindow</a:t>
            </a:r>
            <a:r>
              <a:rPr lang="de-DE" sz="1100" dirty="0">
                <a:latin typeface="Aptos Display" panose="020B0004020202020204" pitchFamily="34" charset="0"/>
              </a:rPr>
              <a:t>…</a:t>
            </a:r>
          </a:p>
        </p:txBody>
      </p:sp>
      <p:sp>
        <p:nvSpPr>
          <p:cNvPr id="29" name="Textfeld 16">
            <a:extLst>
              <a:ext uri="{FF2B5EF4-FFF2-40B4-BE49-F238E27FC236}">
                <a16:creationId xmlns:a16="http://schemas.microsoft.com/office/drawing/2014/main" id="{DEF5E844-A62E-4658-556C-0D2315C1BF03}"/>
              </a:ext>
            </a:extLst>
          </p:cNvPr>
          <p:cNvSpPr txBox="1"/>
          <p:nvPr/>
        </p:nvSpPr>
        <p:spPr>
          <a:xfrm>
            <a:off x="5996431" y="1944335"/>
            <a:ext cx="2563369" cy="1822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100" dirty="0">
                <a:latin typeface="Aptos Display" panose="020B0004020202020204" pitchFamily="34" charset="0"/>
              </a:rPr>
              <a:t>MEP 	Mech., Engin., </a:t>
            </a:r>
            <a:r>
              <a:rPr lang="de-DE" sz="1100" dirty="0" err="1">
                <a:latin typeface="Aptos Display" panose="020B0004020202020204" pitchFamily="34" charset="0"/>
              </a:rPr>
              <a:t>Plumb</a:t>
            </a:r>
            <a:r>
              <a:rPr lang="de-DE" sz="1100" dirty="0">
                <a:latin typeface="+mn-lt"/>
              </a:rPr>
              <a:t>.</a:t>
            </a:r>
          </a:p>
        </p:txBody>
      </p:sp>
      <p:sp>
        <p:nvSpPr>
          <p:cNvPr id="30" name="Textfeld 18">
            <a:extLst>
              <a:ext uri="{FF2B5EF4-FFF2-40B4-BE49-F238E27FC236}">
                <a16:creationId xmlns:a16="http://schemas.microsoft.com/office/drawing/2014/main" id="{A29C3AF0-08C3-1BA8-013D-4ACC505A22B4}"/>
              </a:ext>
            </a:extLst>
          </p:cNvPr>
          <p:cNvSpPr txBox="1"/>
          <p:nvPr/>
        </p:nvSpPr>
        <p:spPr>
          <a:xfrm>
            <a:off x="5984661" y="1482856"/>
            <a:ext cx="3092431" cy="1838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100" b="1" dirty="0" err="1">
                <a:latin typeface="Aptos Display" panose="020B0004020202020204" pitchFamily="34" charset="0"/>
              </a:rPr>
              <a:t>IfcMaterial</a:t>
            </a:r>
            <a:r>
              <a:rPr lang="de-DE" sz="1100" b="1" dirty="0">
                <a:latin typeface="Aptos Display" panose="020B0004020202020204" pitchFamily="34" charset="0"/>
              </a:rPr>
              <a:t> 	Match. Mat.	Label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2A0E11-4EE4-DDBA-E804-57802EE65DFA}"/>
              </a:ext>
            </a:extLst>
          </p:cNvPr>
          <p:cNvSpPr txBox="1"/>
          <p:nvPr/>
        </p:nvSpPr>
        <p:spPr>
          <a:xfrm>
            <a:off x="240631" y="1097280"/>
            <a:ext cx="5072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Strategies for fine-tuning &amp; improving matching performance</a:t>
            </a:r>
            <a:endParaRPr lang="de-CH" u="sng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C46825-030F-E30F-F583-821E5259429F}"/>
              </a:ext>
            </a:extLst>
          </p:cNvPr>
          <p:cNvSpPr txBox="1"/>
          <p:nvPr/>
        </p:nvSpPr>
        <p:spPr>
          <a:xfrm>
            <a:off x="195261" y="4729099"/>
            <a:ext cx="4895851" cy="327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sz="700" dirty="0">
                <a:effectLst/>
                <a:latin typeface="Arial" panose="020B0604020202020204" pitchFamily="34" charset="0"/>
              </a:rPr>
              <a:t>Forth, K.; Berggold, P.; Borrmann, A. (2024): Domain-specific fine-tuning of LLM for material matching of BIM elements and Material Passports. i3CE 2024, Carnegie Mellon University, Pittsburgh, USA, 2024 </a:t>
            </a:r>
          </a:p>
        </p:txBody>
      </p:sp>
    </p:spTree>
    <p:extLst>
      <p:ext uri="{BB962C8B-B14F-4D97-AF65-F5344CB8AC3E}">
        <p14:creationId xmlns:p14="http://schemas.microsoft.com/office/powerpoint/2010/main" val="361666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28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9E842532-DA82-AEDF-5B52-6786483A5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>
            <a:extLst>
              <a:ext uri="{FF2B5EF4-FFF2-40B4-BE49-F238E27FC236}">
                <a16:creationId xmlns:a16="http://schemas.microsoft.com/office/drawing/2014/main" id="{CF76F57A-E2F4-F4FA-F4A9-0269467369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37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LLM-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MP</a:t>
            </a:r>
            <a:endParaRPr dirty="0"/>
          </a:p>
        </p:txBody>
      </p:sp>
      <p:sp>
        <p:nvSpPr>
          <p:cNvPr id="77" name="Google Shape;77;p13">
            <a:extLst>
              <a:ext uri="{FF2B5EF4-FFF2-40B4-BE49-F238E27FC236}">
                <a16:creationId xmlns:a16="http://schemas.microsoft.com/office/drawing/2014/main" id="{280A2B7B-F0BA-4228-C409-DAFB8462C48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45B870-1CA0-0477-9797-693D61D42ED8}"/>
              </a:ext>
            </a:extLst>
          </p:cNvPr>
          <p:cNvSpPr txBox="1"/>
          <p:nvPr/>
        </p:nvSpPr>
        <p:spPr>
          <a:xfrm>
            <a:off x="195262" y="4729099"/>
            <a:ext cx="4313068" cy="327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sz="700" dirty="0">
                <a:effectLst/>
                <a:latin typeface="Arial" panose="020B0604020202020204" pitchFamily="34" charset="0"/>
              </a:rPr>
              <a:t>Forth, K.; Berggold, P.; Borrmann, A. (2024): Domain-specific fine-tuning of LLM for material matching of BIM elements and Material Passports. i3CE 2024, Carnegie Mellon University, Pittsburgh, USA, 2024 </a:t>
            </a:r>
          </a:p>
        </p:txBody>
      </p:sp>
      <p:graphicFrame>
        <p:nvGraphicFramePr>
          <p:cNvPr id="4" name="Diagramm 4">
            <a:extLst>
              <a:ext uri="{FF2B5EF4-FFF2-40B4-BE49-F238E27FC236}">
                <a16:creationId xmlns:a16="http://schemas.microsoft.com/office/drawing/2014/main" id="{BAA3AB92-16C5-6136-6687-A43A3048F0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2065631"/>
              </p:ext>
            </p:extLst>
          </p:nvPr>
        </p:nvGraphicFramePr>
        <p:xfrm>
          <a:off x="4564610" y="1333791"/>
          <a:ext cx="4252910" cy="3079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Diagramm 24">
            <a:extLst>
              <a:ext uri="{FF2B5EF4-FFF2-40B4-BE49-F238E27FC236}">
                <a16:creationId xmlns:a16="http://schemas.microsoft.com/office/drawing/2014/main" id="{A5C734FA-51AA-75DB-46EB-4D61D9DE66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418608"/>
              </p:ext>
            </p:extLst>
          </p:nvPr>
        </p:nvGraphicFramePr>
        <p:xfrm>
          <a:off x="311700" y="1333791"/>
          <a:ext cx="4252910" cy="3079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67560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EDF94ECC-EDC6-B792-CEF8-2A5C26BB4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>
            <a:extLst>
              <a:ext uri="{FF2B5EF4-FFF2-40B4-BE49-F238E27FC236}">
                <a16:creationId xmlns:a16="http://schemas.microsoft.com/office/drawing/2014/main" id="{E2F17B71-437D-9F29-A544-23263E6FE5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37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LLM-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MP</a:t>
            </a:r>
            <a:endParaRPr dirty="0"/>
          </a:p>
        </p:txBody>
      </p:sp>
      <p:sp>
        <p:nvSpPr>
          <p:cNvPr id="77" name="Google Shape;77;p13">
            <a:extLst>
              <a:ext uri="{FF2B5EF4-FFF2-40B4-BE49-F238E27FC236}">
                <a16:creationId xmlns:a16="http://schemas.microsoft.com/office/drawing/2014/main" id="{BACA167F-EBE5-B7CB-D68F-CEB7D8F7E71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F32A57-5F2C-351B-572B-105C231D3DD5}"/>
              </a:ext>
            </a:extLst>
          </p:cNvPr>
          <p:cNvSpPr txBox="1"/>
          <p:nvPr/>
        </p:nvSpPr>
        <p:spPr>
          <a:xfrm>
            <a:off x="240631" y="1097280"/>
            <a:ext cx="5072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Confusion matrix of the best performing LLM </a:t>
            </a:r>
            <a:endParaRPr lang="de-CH" u="sng" dirty="0"/>
          </a:p>
        </p:txBody>
      </p:sp>
      <p:pic>
        <p:nvPicPr>
          <p:cNvPr id="2" name="Grafik 4" descr="Ein Bild, das Text, Screenshot, Reihe, Muster enthält.&#10;&#10;Automatisch generierte Beschreibung">
            <a:extLst>
              <a:ext uri="{FF2B5EF4-FFF2-40B4-BE49-F238E27FC236}">
                <a16:creationId xmlns:a16="http://schemas.microsoft.com/office/drawing/2014/main" id="{3B2F453D-63A4-E737-E1C2-1EA6656558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2" t="10424" r="13027" b="8909"/>
          <a:stretch/>
        </p:blipFill>
        <p:spPr>
          <a:xfrm>
            <a:off x="303295" y="1497743"/>
            <a:ext cx="3721128" cy="3157033"/>
          </a:xfrm>
          <a:prstGeom prst="rect">
            <a:avLst/>
          </a:prstGeom>
        </p:spPr>
      </p:pic>
      <p:sp>
        <p:nvSpPr>
          <p:cNvPr id="3" name="Rechteck 7">
            <a:extLst>
              <a:ext uri="{FF2B5EF4-FFF2-40B4-BE49-F238E27FC236}">
                <a16:creationId xmlns:a16="http://schemas.microsoft.com/office/drawing/2014/main" id="{32B9A13A-623F-31D6-7C3A-1A9F9D483544}"/>
              </a:ext>
            </a:extLst>
          </p:cNvPr>
          <p:cNvSpPr/>
          <p:nvPr/>
        </p:nvSpPr>
        <p:spPr>
          <a:xfrm>
            <a:off x="345668" y="1535326"/>
            <a:ext cx="1052601" cy="105166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8" name="Rechteck 12">
            <a:extLst>
              <a:ext uri="{FF2B5EF4-FFF2-40B4-BE49-F238E27FC236}">
                <a16:creationId xmlns:a16="http://schemas.microsoft.com/office/drawing/2014/main" id="{70C8D3C1-AECC-19A7-50B4-9344EF6BA386}"/>
              </a:ext>
            </a:extLst>
          </p:cNvPr>
          <p:cNvSpPr/>
          <p:nvPr/>
        </p:nvSpPr>
        <p:spPr>
          <a:xfrm>
            <a:off x="1398269" y="2585765"/>
            <a:ext cx="386488" cy="385200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9" name="Rechteck 17">
            <a:extLst>
              <a:ext uri="{FF2B5EF4-FFF2-40B4-BE49-F238E27FC236}">
                <a16:creationId xmlns:a16="http://schemas.microsoft.com/office/drawing/2014/main" id="{CCE727BA-77A8-BC01-9B88-D1B6C2E6AFEB}"/>
              </a:ext>
            </a:extLst>
          </p:cNvPr>
          <p:cNvSpPr/>
          <p:nvPr/>
        </p:nvSpPr>
        <p:spPr>
          <a:xfrm>
            <a:off x="2324756" y="3510965"/>
            <a:ext cx="1062339" cy="1077611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0" name="Rechteck 18">
            <a:extLst>
              <a:ext uri="{FF2B5EF4-FFF2-40B4-BE49-F238E27FC236}">
                <a16:creationId xmlns:a16="http://schemas.microsoft.com/office/drawing/2014/main" id="{9AD5C80D-44EF-1AB8-78B1-8648B63F2995}"/>
              </a:ext>
            </a:extLst>
          </p:cNvPr>
          <p:cNvSpPr/>
          <p:nvPr/>
        </p:nvSpPr>
        <p:spPr>
          <a:xfrm>
            <a:off x="1784757" y="2970965"/>
            <a:ext cx="540000" cy="540000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32" name="Textfeld 8">
            <a:extLst>
              <a:ext uri="{FF2B5EF4-FFF2-40B4-BE49-F238E27FC236}">
                <a16:creationId xmlns:a16="http://schemas.microsoft.com/office/drawing/2014/main" id="{22BA0002-46F6-03BF-EEA3-7B61310F511F}"/>
              </a:ext>
            </a:extLst>
          </p:cNvPr>
          <p:cNvSpPr txBox="1"/>
          <p:nvPr/>
        </p:nvSpPr>
        <p:spPr>
          <a:xfrm>
            <a:off x="4478720" y="1352810"/>
            <a:ext cx="2296213" cy="168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050" b="1" dirty="0">
                <a:solidFill>
                  <a:schemeClr val="accent2"/>
                </a:solidFill>
                <a:latin typeface="+mn-lt"/>
              </a:rPr>
              <a:t>Error </a:t>
            </a:r>
            <a:r>
              <a:rPr lang="de-DE" sz="1050" b="1" dirty="0" err="1">
                <a:solidFill>
                  <a:schemeClr val="accent2"/>
                </a:solidFill>
                <a:latin typeface="+mn-lt"/>
              </a:rPr>
              <a:t>cluster</a:t>
            </a:r>
            <a:r>
              <a:rPr lang="de-DE" sz="1050" b="1" dirty="0">
                <a:solidFill>
                  <a:schemeClr val="accent2"/>
                </a:solidFill>
                <a:latin typeface="+mn-lt"/>
              </a:rPr>
              <a:t> 1: </a:t>
            </a:r>
            <a:r>
              <a:rPr lang="de-DE" sz="1050" b="1" dirty="0" err="1">
                <a:solidFill>
                  <a:schemeClr val="accent2"/>
                </a:solidFill>
                <a:latin typeface="+mn-lt"/>
              </a:rPr>
              <a:t>Reinforced</a:t>
            </a:r>
            <a:r>
              <a:rPr lang="de-DE" sz="1050" b="1" dirty="0">
                <a:solidFill>
                  <a:schemeClr val="accent2"/>
                </a:solidFill>
                <a:latin typeface="+mn-lt"/>
              </a:rPr>
              <a:t> </a:t>
            </a:r>
            <a:r>
              <a:rPr lang="de-DE" sz="1050" b="1" dirty="0" err="1">
                <a:solidFill>
                  <a:schemeClr val="accent2"/>
                </a:solidFill>
                <a:latin typeface="+mn-lt"/>
              </a:rPr>
              <a:t>concrete</a:t>
            </a:r>
            <a:endParaRPr lang="de-DE" sz="105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33" name="Textfeld 11">
            <a:extLst>
              <a:ext uri="{FF2B5EF4-FFF2-40B4-BE49-F238E27FC236}">
                <a16:creationId xmlns:a16="http://schemas.microsoft.com/office/drawing/2014/main" id="{993CC2DE-F3F5-2AE0-2DCF-98375B380A63}"/>
              </a:ext>
            </a:extLst>
          </p:cNvPr>
          <p:cNvSpPr txBox="1"/>
          <p:nvPr/>
        </p:nvSpPr>
        <p:spPr>
          <a:xfrm>
            <a:off x="6881771" y="1350600"/>
            <a:ext cx="1636205" cy="168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050" b="1" dirty="0">
                <a:solidFill>
                  <a:schemeClr val="accent5"/>
                </a:solidFill>
                <a:latin typeface="+mn-lt"/>
              </a:rPr>
              <a:t>Error </a:t>
            </a:r>
            <a:r>
              <a:rPr lang="de-DE" sz="1050" b="1" dirty="0" err="1">
                <a:solidFill>
                  <a:schemeClr val="accent5"/>
                </a:solidFill>
                <a:latin typeface="+mn-lt"/>
              </a:rPr>
              <a:t>cluster</a:t>
            </a:r>
            <a:r>
              <a:rPr lang="de-DE" sz="1050" b="1" dirty="0">
                <a:solidFill>
                  <a:schemeClr val="accent5"/>
                </a:solidFill>
                <a:latin typeface="+mn-lt"/>
              </a:rPr>
              <a:t> 3&amp;4: </a:t>
            </a:r>
            <a:r>
              <a:rPr lang="de-DE" sz="1050" b="1" dirty="0" err="1">
                <a:solidFill>
                  <a:schemeClr val="accent5"/>
                </a:solidFill>
                <a:latin typeface="+mn-lt"/>
              </a:rPr>
              <a:t>Metal</a:t>
            </a:r>
            <a:endParaRPr lang="de-DE" sz="1050" b="1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34" name="Textfeld 13">
            <a:extLst>
              <a:ext uri="{FF2B5EF4-FFF2-40B4-BE49-F238E27FC236}">
                <a16:creationId xmlns:a16="http://schemas.microsoft.com/office/drawing/2014/main" id="{BF0C986A-5B8B-5DBA-FEEF-C6102BBA6908}"/>
              </a:ext>
            </a:extLst>
          </p:cNvPr>
          <p:cNvSpPr txBox="1"/>
          <p:nvPr/>
        </p:nvSpPr>
        <p:spPr>
          <a:xfrm>
            <a:off x="4484715" y="3762647"/>
            <a:ext cx="1844815" cy="168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050" b="1" dirty="0">
                <a:solidFill>
                  <a:schemeClr val="accent3"/>
                </a:solidFill>
                <a:latin typeface="+mn-lt"/>
              </a:rPr>
              <a:t>Error </a:t>
            </a:r>
            <a:r>
              <a:rPr lang="de-DE" sz="1050" b="1" dirty="0" err="1">
                <a:solidFill>
                  <a:schemeClr val="accent3"/>
                </a:solidFill>
                <a:latin typeface="+mn-lt"/>
              </a:rPr>
              <a:t>cluster</a:t>
            </a:r>
            <a:r>
              <a:rPr lang="de-DE" sz="1050" b="1" dirty="0">
                <a:solidFill>
                  <a:schemeClr val="accent3"/>
                </a:solidFill>
                <a:latin typeface="+mn-lt"/>
              </a:rPr>
              <a:t> 2: </a:t>
            </a:r>
            <a:r>
              <a:rPr lang="de-DE" sz="1050" b="1" dirty="0" err="1">
                <a:solidFill>
                  <a:schemeClr val="accent3"/>
                </a:solidFill>
                <a:latin typeface="+mn-lt"/>
              </a:rPr>
              <a:t>Insulation</a:t>
            </a:r>
            <a:endParaRPr lang="de-DE" sz="1050" b="1" dirty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35" name="Textfeld 10">
            <a:extLst>
              <a:ext uri="{FF2B5EF4-FFF2-40B4-BE49-F238E27FC236}">
                <a16:creationId xmlns:a16="http://schemas.microsoft.com/office/drawing/2014/main" id="{4C574049-0670-4DCD-B063-8A585411F81E}"/>
              </a:ext>
            </a:extLst>
          </p:cNvPr>
          <p:cNvSpPr txBox="1"/>
          <p:nvPr/>
        </p:nvSpPr>
        <p:spPr>
          <a:xfrm>
            <a:off x="6885555" y="2706998"/>
            <a:ext cx="1791751" cy="16882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050" b="1" dirty="0">
                <a:solidFill>
                  <a:schemeClr val="accent4"/>
                </a:solidFill>
                <a:latin typeface="+mn-lt"/>
              </a:rPr>
              <a:t>Error </a:t>
            </a:r>
            <a:r>
              <a:rPr lang="de-DE" sz="1050" b="1" dirty="0" err="1">
                <a:solidFill>
                  <a:schemeClr val="accent4"/>
                </a:solidFill>
                <a:latin typeface="+mn-lt"/>
              </a:rPr>
              <a:t>cluster</a:t>
            </a:r>
            <a:r>
              <a:rPr lang="de-DE" sz="1050" b="1" dirty="0">
                <a:solidFill>
                  <a:schemeClr val="accent4"/>
                </a:solidFill>
                <a:latin typeface="+mn-lt"/>
              </a:rPr>
              <a:t> 5: </a:t>
            </a:r>
            <a:r>
              <a:rPr lang="de-DE" sz="1050" b="1" dirty="0" err="1">
                <a:solidFill>
                  <a:schemeClr val="accent4"/>
                </a:solidFill>
                <a:latin typeface="+mn-lt"/>
              </a:rPr>
              <a:t>Others</a:t>
            </a:r>
            <a:endParaRPr lang="de-DE" sz="1050" b="1" dirty="0">
              <a:solidFill>
                <a:schemeClr val="accent4"/>
              </a:solidFill>
              <a:latin typeface="+mn-lt"/>
            </a:endParaRPr>
          </a:p>
        </p:txBody>
      </p:sp>
      <p:pic>
        <p:nvPicPr>
          <p:cNvPr id="36" name="Grafik 21" descr="Ein Bild, das Text, Screenshot, Zahl, Schrift enthält.&#10;&#10;Automatisch generierte Beschreibung">
            <a:extLst>
              <a:ext uri="{FF2B5EF4-FFF2-40B4-BE49-F238E27FC236}">
                <a16:creationId xmlns:a16="http://schemas.microsoft.com/office/drawing/2014/main" id="{25A651AA-DBF6-7F9A-57AB-119DF407C9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26" t="11270" r="24813" b="9998"/>
          <a:stretch/>
        </p:blipFill>
        <p:spPr>
          <a:xfrm>
            <a:off x="4508329" y="1566024"/>
            <a:ext cx="2027872" cy="2024011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pic>
        <p:nvPicPr>
          <p:cNvPr id="37" name="Grafik 24" descr="Ein Bild, das Text, Screenshot, Diagramm, Quadrat enthält.&#10;&#10;Automatisch generierte Beschreibung">
            <a:extLst>
              <a:ext uri="{FF2B5EF4-FFF2-40B4-BE49-F238E27FC236}">
                <a16:creationId xmlns:a16="http://schemas.microsoft.com/office/drawing/2014/main" id="{1ABD556A-675E-66E0-AEDA-3481B5B32F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662" t="11270" r="24457" b="9757"/>
          <a:stretch/>
        </p:blipFill>
        <p:spPr>
          <a:xfrm>
            <a:off x="4508329" y="3963764"/>
            <a:ext cx="870560" cy="861084"/>
          </a:xfrm>
          <a:prstGeom prst="rect">
            <a:avLst/>
          </a:prstGeom>
          <a:ln w="19050">
            <a:solidFill>
              <a:schemeClr val="accent3"/>
            </a:solidFill>
          </a:ln>
        </p:spPr>
      </p:pic>
      <p:pic>
        <p:nvPicPr>
          <p:cNvPr id="38" name="Grafik 28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id="{172549F4-3BE8-33B7-A2DF-43FB5F0F594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753" t="10907" r="24457" b="9635"/>
          <a:stretch/>
        </p:blipFill>
        <p:spPr>
          <a:xfrm>
            <a:off x="6887901" y="2899261"/>
            <a:ext cx="1927104" cy="1920737"/>
          </a:xfrm>
          <a:prstGeom prst="rect">
            <a:avLst/>
          </a:prstGeom>
          <a:ln w="19050">
            <a:solidFill>
              <a:schemeClr val="accent4"/>
            </a:solidFill>
          </a:ln>
        </p:spPr>
      </p:pic>
      <p:pic>
        <p:nvPicPr>
          <p:cNvPr id="39" name="Grafik 30" descr="Ein Bild, das Text, Screenshot, Diagramm, Quadrat enthält.&#10;&#10;Automatisch generierte Beschreibung">
            <a:extLst>
              <a:ext uri="{FF2B5EF4-FFF2-40B4-BE49-F238E27FC236}">
                <a16:creationId xmlns:a16="http://schemas.microsoft.com/office/drawing/2014/main" id="{0A13E10F-A6D9-2697-A6EC-0E7B1B1CBD4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753" t="11029" r="24457" b="9515"/>
          <a:stretch/>
        </p:blipFill>
        <p:spPr>
          <a:xfrm>
            <a:off x="6907288" y="1542382"/>
            <a:ext cx="1117154" cy="1113462"/>
          </a:xfrm>
          <a:prstGeom prst="rect">
            <a:avLst/>
          </a:prstGeom>
          <a:ln w="19050">
            <a:solidFill>
              <a:schemeClr val="accent5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A38129A-B7FA-FDE2-9ABF-9B6AD5FE4714}"/>
              </a:ext>
            </a:extLst>
          </p:cNvPr>
          <p:cNvSpPr txBox="1"/>
          <p:nvPr/>
        </p:nvSpPr>
        <p:spPr>
          <a:xfrm>
            <a:off x="195262" y="4729099"/>
            <a:ext cx="4313068" cy="327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sz="700" dirty="0">
                <a:effectLst/>
                <a:latin typeface="Arial" panose="020B0604020202020204" pitchFamily="34" charset="0"/>
              </a:rPr>
              <a:t>Forth, K.; Berggold, P.; Borrmann, A. (2024): Domain-specific fine-tuning of LLM for material matching of BIM elements and Material Passports. i3CE 2024, Carnegie Mellon University, Pittsburgh, USA, 2024 </a:t>
            </a:r>
          </a:p>
        </p:txBody>
      </p:sp>
    </p:spTree>
    <p:extLst>
      <p:ext uri="{BB962C8B-B14F-4D97-AF65-F5344CB8AC3E}">
        <p14:creationId xmlns:p14="http://schemas.microsoft.com/office/powerpoint/2010/main" val="2379057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4A083645-5FE4-F53D-2163-3FFF4127A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>
            <a:extLst>
              <a:ext uri="{FF2B5EF4-FFF2-40B4-BE49-F238E27FC236}">
                <a16:creationId xmlns:a16="http://schemas.microsoft.com/office/drawing/2014/main" id="{7DEB8448-E2F8-C39F-3C05-37B392B103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37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LLM-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BEPS</a:t>
            </a:r>
            <a:endParaRPr dirty="0"/>
          </a:p>
        </p:txBody>
      </p:sp>
      <p:sp>
        <p:nvSpPr>
          <p:cNvPr id="77" name="Google Shape;77;p13">
            <a:extLst>
              <a:ext uri="{FF2B5EF4-FFF2-40B4-BE49-F238E27FC236}">
                <a16:creationId xmlns:a16="http://schemas.microsoft.com/office/drawing/2014/main" id="{E1EDF818-23FA-0922-8801-64DF10F137A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74B294B-9FF2-01E7-F5F3-DF649824A4B4}"/>
              </a:ext>
            </a:extLst>
          </p:cNvPr>
          <p:cNvSpPr txBox="1"/>
          <p:nvPr/>
        </p:nvSpPr>
        <p:spPr>
          <a:xfrm>
            <a:off x="240631" y="1097280"/>
            <a:ext cx="5072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Strategies for fine-tuning &amp; improving matching performance</a:t>
            </a:r>
            <a:endParaRPr lang="de-CH" u="sng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EE7AC9E-C0DD-A9FA-3E91-B71F0BF34DC1}"/>
              </a:ext>
            </a:extLst>
          </p:cNvPr>
          <p:cNvSpPr txBox="1">
            <a:spLocks/>
          </p:cNvSpPr>
          <p:nvPr/>
        </p:nvSpPr>
        <p:spPr>
          <a:xfrm>
            <a:off x="565640" y="1546264"/>
            <a:ext cx="3852041" cy="3510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114300" indent="0">
              <a:lnSpc>
                <a:spcPct val="100000"/>
              </a:lnSpc>
              <a:buNone/>
            </a:pPr>
            <a:r>
              <a:rPr lang="en-US" sz="1200" u="sng" dirty="0">
                <a:solidFill>
                  <a:schemeClr val="tx1"/>
                </a:solidFill>
                <a:latin typeface="+mj-lt"/>
              </a:rPr>
              <a:t>Monolingual fine-tuning:</a:t>
            </a:r>
          </a:p>
          <a:p>
            <a:pPr>
              <a:lnSpc>
                <a:spcPct val="100000"/>
              </a:lnSpc>
            </a:pPr>
            <a:endParaRPr lang="en-US" sz="1200" dirty="0">
              <a:solidFill>
                <a:schemeClr val="tx1"/>
              </a:solidFill>
              <a:latin typeface="+mj-lt"/>
            </a:endParaRPr>
          </a:p>
          <a:p>
            <a:pPr marL="342900">
              <a:lnSpc>
                <a:spcPct val="10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Applying different </a:t>
            </a:r>
            <a:r>
              <a:rPr lang="en-US" sz="1200" b="1" dirty="0">
                <a:solidFill>
                  <a:schemeClr val="tx1"/>
                </a:solidFill>
                <a:latin typeface="+mj-lt"/>
              </a:rPr>
              <a:t>loss functions </a:t>
            </a:r>
            <a:r>
              <a:rPr lang="en-US" sz="1200" dirty="0">
                <a:solidFill>
                  <a:schemeClr val="tx1"/>
                </a:solidFill>
                <a:latin typeface="+mj-lt"/>
              </a:rPr>
              <a:t>for monolingual fine-tuning, such as</a:t>
            </a:r>
          </a:p>
          <a:p>
            <a:pPr marL="519113" lvl="1" indent="-342900">
              <a:lnSpc>
                <a:spcPct val="100000"/>
              </a:lnSpc>
              <a:buFont typeface="+mj-lt"/>
              <a:buAutoNum type="alphaLcPeriod"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Cosine Loss</a:t>
            </a:r>
          </a:p>
          <a:p>
            <a:pPr marL="519113" lvl="1" indent="-342900">
              <a:lnSpc>
                <a:spcPct val="100000"/>
              </a:lnSpc>
              <a:buFont typeface="+mj-lt"/>
              <a:buAutoNum type="alphaLcPeriod"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Contrastive Loss</a:t>
            </a:r>
          </a:p>
          <a:p>
            <a:pPr marL="519113" lvl="1" indent="-342900">
              <a:lnSpc>
                <a:spcPct val="100000"/>
              </a:lnSpc>
              <a:spcAft>
                <a:spcPts val="1200"/>
              </a:spcAft>
              <a:buFont typeface="+mj-lt"/>
              <a:buAutoNum type="alphaLcPeriod"/>
            </a:pPr>
            <a:r>
              <a:rPr lang="de-DE" sz="1200" dirty="0" err="1">
                <a:solidFill>
                  <a:schemeClr val="tx1"/>
                </a:solidFill>
                <a:latin typeface="+mj-lt"/>
              </a:rPr>
              <a:t>MultipleNegativesRrankingLoss</a:t>
            </a:r>
            <a:r>
              <a:rPr lang="de-DE" sz="1200" dirty="0">
                <a:solidFill>
                  <a:schemeClr val="tx1"/>
                </a:solidFill>
                <a:latin typeface="+mj-lt"/>
              </a:rPr>
              <a:t> (MNRL)</a:t>
            </a:r>
            <a:endParaRPr lang="en-US" sz="1200" dirty="0">
              <a:solidFill>
                <a:schemeClr val="tx1"/>
              </a:solidFill>
              <a:latin typeface="+mj-lt"/>
            </a:endParaRPr>
          </a:p>
          <a:p>
            <a:pPr marL="342900">
              <a:lnSpc>
                <a:spcPct val="1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Adding negative/ </a:t>
            </a:r>
            <a:r>
              <a:rPr lang="en-US" sz="1200" b="1" dirty="0">
                <a:solidFill>
                  <a:schemeClr val="tx1"/>
                </a:solidFill>
                <a:latin typeface="+mj-lt"/>
              </a:rPr>
              <a:t>contradicting word pairs</a:t>
            </a:r>
            <a:r>
              <a:rPr lang="en-US" sz="1200" dirty="0">
                <a:solidFill>
                  <a:schemeClr val="tx1"/>
                </a:solidFill>
                <a:latin typeface="+mj-lt"/>
              </a:rPr>
              <a:t> (already included in MNRL)</a:t>
            </a:r>
          </a:p>
          <a:p>
            <a:pPr marL="342900">
              <a:lnSpc>
                <a:spcPct val="100000"/>
              </a:lnSpc>
              <a:buFont typeface="+mj-lt"/>
              <a:buAutoNum type="arabicPeriod"/>
            </a:pPr>
            <a:r>
              <a:rPr lang="de-DE" sz="1200" dirty="0" err="1">
                <a:solidFill>
                  <a:schemeClr val="tx1"/>
                </a:solidFill>
                <a:latin typeface="+mj-lt"/>
              </a:rPr>
              <a:t>Adding</a:t>
            </a:r>
            <a:r>
              <a:rPr lang="de-DE" sz="12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1200" b="1" dirty="0" err="1">
                <a:solidFill>
                  <a:schemeClr val="tx1"/>
                </a:solidFill>
                <a:latin typeface="+mj-lt"/>
              </a:rPr>
              <a:t>abbreviations</a:t>
            </a:r>
            <a:r>
              <a:rPr lang="de-DE" sz="12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1200" dirty="0" err="1">
                <a:solidFill>
                  <a:schemeClr val="tx1"/>
                </a:solidFill>
                <a:latin typeface="+mj-lt"/>
              </a:rPr>
              <a:t>including</a:t>
            </a:r>
            <a:endParaRPr lang="de-DE" sz="1200" dirty="0">
              <a:solidFill>
                <a:schemeClr val="tx1"/>
              </a:solidFill>
              <a:latin typeface="+mj-lt"/>
            </a:endParaRPr>
          </a:p>
          <a:p>
            <a:pPr marL="519113" lvl="1" indent="-342900">
              <a:lnSpc>
                <a:spcPct val="100000"/>
              </a:lnSpc>
              <a:buFont typeface="+mj-lt"/>
              <a:buAutoNum type="alphaLcPeriod"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general ones in the AEC industry and</a:t>
            </a:r>
          </a:p>
          <a:p>
            <a:pPr marL="519113" lvl="1" indent="-342900">
              <a:lnSpc>
                <a:spcPct val="100000"/>
              </a:lnSpc>
              <a:spcAft>
                <a:spcPts val="1200"/>
              </a:spcAft>
              <a:buFont typeface="+mj-lt"/>
              <a:buAutoNum type="alphaLcPeriod"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about construction and material nomenclature usually given in German BIM practice</a:t>
            </a:r>
            <a:endParaRPr lang="de-DE" sz="1200" dirty="0">
              <a:solidFill>
                <a:schemeClr val="tx1"/>
              </a:solidFill>
              <a:latin typeface="+mj-lt"/>
            </a:endParaRPr>
          </a:p>
          <a:p>
            <a:pPr marL="342900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Adding </a:t>
            </a:r>
            <a:r>
              <a:rPr lang="en-US" sz="1200" b="1" dirty="0">
                <a:solidFill>
                  <a:schemeClr val="tx1"/>
                </a:solidFill>
                <a:latin typeface="+mj-lt"/>
              </a:rPr>
              <a:t>context</a:t>
            </a:r>
            <a:r>
              <a:rPr lang="en-US" sz="1200" dirty="0">
                <a:solidFill>
                  <a:schemeClr val="tx1"/>
                </a:solidFill>
                <a:latin typeface="+mj-lt"/>
              </a:rPr>
              <a:t>, such as </a:t>
            </a:r>
            <a:r>
              <a:rPr lang="en-US" sz="1200" dirty="0" err="1">
                <a:solidFill>
                  <a:schemeClr val="tx1"/>
                </a:solidFill>
                <a:latin typeface="+mj-lt"/>
              </a:rPr>
              <a:t>IfcTypes</a:t>
            </a:r>
            <a:r>
              <a:rPr lang="en-US" sz="1200" dirty="0">
                <a:solidFill>
                  <a:schemeClr val="tx1"/>
                </a:solidFill>
                <a:latin typeface="+mj-lt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+mj-lt"/>
              </a:rPr>
              <a:t>isExternal</a:t>
            </a:r>
            <a:r>
              <a:rPr lang="en-US" sz="1200" dirty="0">
                <a:solidFill>
                  <a:schemeClr val="tx1"/>
                </a:solidFill>
                <a:latin typeface="+mj-lt"/>
              </a:rPr>
              <a:t>, classifications using </a:t>
            </a:r>
            <a:r>
              <a:rPr lang="en-US" sz="1200" dirty="0" err="1">
                <a:solidFill>
                  <a:schemeClr val="tx1"/>
                </a:solidFill>
                <a:latin typeface="+mj-lt"/>
              </a:rPr>
              <a:t>Softmax</a:t>
            </a:r>
            <a:r>
              <a:rPr lang="en-US" sz="1200" dirty="0">
                <a:solidFill>
                  <a:schemeClr val="tx1"/>
                </a:solidFill>
                <a:latin typeface="+mj-lt"/>
              </a:rPr>
              <a:t> Loss Function and multiple labels</a:t>
            </a:r>
          </a:p>
        </p:txBody>
      </p:sp>
      <p:sp>
        <p:nvSpPr>
          <p:cNvPr id="3" name="Inhaltsplatzhalter 1">
            <a:extLst>
              <a:ext uri="{FF2B5EF4-FFF2-40B4-BE49-F238E27FC236}">
                <a16:creationId xmlns:a16="http://schemas.microsoft.com/office/drawing/2014/main" id="{DA775885-A530-F98A-94A2-68CA69AB060C}"/>
              </a:ext>
            </a:extLst>
          </p:cNvPr>
          <p:cNvSpPr txBox="1">
            <a:spLocks/>
          </p:cNvSpPr>
          <p:nvPr/>
        </p:nvSpPr>
        <p:spPr>
          <a:xfrm>
            <a:off x="5251100" y="1552170"/>
            <a:ext cx="3279017" cy="1784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200" u="sng" dirty="0"/>
              <a:t>Multilingual fine-tuning: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sz="1200" dirty="0"/>
          </a:p>
          <a:p>
            <a:pPr marL="342900" indent="-342900">
              <a:lnSpc>
                <a:spcPct val="100000"/>
              </a:lnSpc>
              <a:spcAft>
                <a:spcPts val="0"/>
              </a:spcAft>
              <a:buFont typeface="+mj-lt"/>
              <a:buAutoNum type="romanUcPeriod"/>
            </a:pPr>
            <a:r>
              <a:rPr lang="en-US" sz="1200" dirty="0"/>
              <a:t>using different </a:t>
            </a:r>
            <a:r>
              <a:rPr lang="en-US" sz="1200" b="1" dirty="0"/>
              <a:t>multilingual student LLM</a:t>
            </a:r>
            <a:r>
              <a:rPr lang="en-US" sz="1200" dirty="0"/>
              <a:t>, such as</a:t>
            </a:r>
          </a:p>
          <a:p>
            <a:pPr marL="519113" lvl="1" indent="-342900">
              <a:lnSpc>
                <a:spcPct val="100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US" sz="1200" dirty="0" err="1"/>
              <a:t>LaBSE</a:t>
            </a:r>
            <a:endParaRPr lang="en-US" sz="1200" dirty="0"/>
          </a:p>
          <a:p>
            <a:pPr marL="519113" lvl="1" indent="-342900">
              <a:lnSpc>
                <a:spcPct val="100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US" sz="1200" dirty="0"/>
              <a:t>XLM-</a:t>
            </a:r>
            <a:r>
              <a:rPr lang="en-US" sz="1200" dirty="0" err="1"/>
              <a:t>RoBERTa</a:t>
            </a:r>
            <a:r>
              <a:rPr lang="en-US" sz="1200" dirty="0"/>
              <a:t> and</a:t>
            </a:r>
          </a:p>
          <a:p>
            <a:pPr marL="519113" lvl="1" indent="-342900">
              <a:lnSpc>
                <a:spcPct val="100000"/>
              </a:lnSpc>
              <a:spcAft>
                <a:spcPts val="600"/>
              </a:spcAft>
              <a:buFont typeface="+mj-lt"/>
              <a:buAutoNum type="alphaLcPeriod"/>
            </a:pPr>
            <a:r>
              <a:rPr lang="en-US" sz="1200" dirty="0"/>
              <a:t>Distilluse-v2</a:t>
            </a:r>
          </a:p>
          <a:p>
            <a:pPr marL="342900" indent="-342900">
              <a:lnSpc>
                <a:spcPct val="100000"/>
              </a:lnSpc>
              <a:spcAft>
                <a:spcPts val="600"/>
              </a:spcAft>
              <a:buFont typeface="+mj-lt"/>
              <a:buAutoNum type="romanUcPeriod"/>
            </a:pPr>
            <a:r>
              <a:rPr lang="en-US" sz="1200" dirty="0"/>
              <a:t>Adding more </a:t>
            </a:r>
            <a:r>
              <a:rPr lang="en-US" sz="1200" b="1" dirty="0"/>
              <a:t>multilingual pairs </a:t>
            </a:r>
            <a:r>
              <a:rPr lang="en-US" sz="1200" dirty="0"/>
              <a:t>of domain-specific materials translations</a:t>
            </a:r>
          </a:p>
        </p:txBody>
      </p:sp>
      <p:grpSp>
        <p:nvGrpSpPr>
          <p:cNvPr id="8" name="Gruppieren 32">
            <a:extLst>
              <a:ext uri="{FF2B5EF4-FFF2-40B4-BE49-F238E27FC236}">
                <a16:creationId xmlns:a16="http://schemas.microsoft.com/office/drawing/2014/main" id="{2C704BDA-CE73-FBEB-5B1E-705C8DD961AF}"/>
              </a:ext>
            </a:extLst>
          </p:cNvPr>
          <p:cNvGrpSpPr/>
          <p:nvPr/>
        </p:nvGrpSpPr>
        <p:grpSpPr>
          <a:xfrm>
            <a:off x="334928" y="1860256"/>
            <a:ext cx="577791" cy="295481"/>
            <a:chOff x="77529" y="1914192"/>
            <a:chExt cx="577791" cy="295481"/>
          </a:xfrm>
        </p:grpSpPr>
        <p:sp>
          <p:nvSpPr>
            <p:cNvPr id="9" name="Rechteck: abgerundete Ecken 15">
              <a:extLst>
                <a:ext uri="{FF2B5EF4-FFF2-40B4-BE49-F238E27FC236}">
                  <a16:creationId xmlns:a16="http://schemas.microsoft.com/office/drawing/2014/main" id="{25AB437C-671E-3557-AF24-DCF72CD730E2}"/>
                </a:ext>
              </a:extLst>
            </p:cNvPr>
            <p:cNvSpPr/>
            <p:nvPr/>
          </p:nvSpPr>
          <p:spPr>
            <a:xfrm>
              <a:off x="77529" y="1914192"/>
              <a:ext cx="577791" cy="295481"/>
            </a:xfrm>
            <a:prstGeom prst="roundRect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4000"/>
                </a:lnSpc>
              </a:pPr>
              <a:r>
                <a:rPr lang="de-DE" sz="1100" dirty="0">
                  <a:solidFill>
                    <a:schemeClr val="tx1"/>
                  </a:solidFill>
                </a:rPr>
                <a:t>1.</a:t>
              </a:r>
            </a:p>
          </p:txBody>
        </p:sp>
        <p:pic>
          <p:nvPicPr>
            <p:cNvPr id="10" name="Grafik 20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28CE7AF6-5D8F-410B-A726-8502D4459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965" y="1925049"/>
              <a:ext cx="283150" cy="283151"/>
            </a:xfrm>
            <a:prstGeom prst="rect">
              <a:avLst/>
            </a:prstGeom>
          </p:spPr>
        </p:pic>
      </p:grpSp>
      <p:grpSp>
        <p:nvGrpSpPr>
          <p:cNvPr id="32" name="Gruppieren 34">
            <a:extLst>
              <a:ext uri="{FF2B5EF4-FFF2-40B4-BE49-F238E27FC236}">
                <a16:creationId xmlns:a16="http://schemas.microsoft.com/office/drawing/2014/main" id="{E3FD6F01-5A0B-1EBC-70E5-609E90CBEA75}"/>
              </a:ext>
            </a:extLst>
          </p:cNvPr>
          <p:cNvGrpSpPr/>
          <p:nvPr/>
        </p:nvGrpSpPr>
        <p:grpSpPr>
          <a:xfrm>
            <a:off x="334928" y="3312448"/>
            <a:ext cx="577791" cy="295481"/>
            <a:chOff x="77529" y="3366384"/>
            <a:chExt cx="577791" cy="295481"/>
          </a:xfrm>
        </p:grpSpPr>
        <p:sp>
          <p:nvSpPr>
            <p:cNvPr id="33" name="Rechteck: abgerundete Ecken 17">
              <a:extLst>
                <a:ext uri="{FF2B5EF4-FFF2-40B4-BE49-F238E27FC236}">
                  <a16:creationId xmlns:a16="http://schemas.microsoft.com/office/drawing/2014/main" id="{C6B4446C-7CB4-961D-2CF9-6E24B3A33EB1}"/>
                </a:ext>
              </a:extLst>
            </p:cNvPr>
            <p:cNvSpPr/>
            <p:nvPr/>
          </p:nvSpPr>
          <p:spPr>
            <a:xfrm>
              <a:off x="77529" y="3366384"/>
              <a:ext cx="577791" cy="295481"/>
            </a:xfrm>
            <a:prstGeom prst="roundRect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4000"/>
                </a:lnSpc>
              </a:pPr>
              <a:r>
                <a:rPr lang="de-DE" sz="1100" dirty="0">
                  <a:solidFill>
                    <a:schemeClr val="tx1"/>
                  </a:solidFill>
                </a:rPr>
                <a:t>3.</a:t>
              </a:r>
            </a:p>
          </p:txBody>
        </p:sp>
        <p:pic>
          <p:nvPicPr>
            <p:cNvPr id="34" name="Grafik 21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CE0E68BF-7BF4-E483-13AC-EC17549C2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7667" y="3390654"/>
              <a:ext cx="246941" cy="246940"/>
            </a:xfrm>
            <a:prstGeom prst="rect">
              <a:avLst/>
            </a:prstGeom>
          </p:spPr>
        </p:pic>
      </p:grpSp>
      <p:grpSp>
        <p:nvGrpSpPr>
          <p:cNvPr id="35" name="Gruppieren 36">
            <a:extLst>
              <a:ext uri="{FF2B5EF4-FFF2-40B4-BE49-F238E27FC236}">
                <a16:creationId xmlns:a16="http://schemas.microsoft.com/office/drawing/2014/main" id="{82449262-FB1E-19A8-1738-04159AF5FD96}"/>
              </a:ext>
            </a:extLst>
          </p:cNvPr>
          <p:cNvGrpSpPr/>
          <p:nvPr/>
        </p:nvGrpSpPr>
        <p:grpSpPr>
          <a:xfrm>
            <a:off x="4905487" y="2855022"/>
            <a:ext cx="577791" cy="295481"/>
            <a:chOff x="4801929" y="2908959"/>
            <a:chExt cx="577791" cy="295481"/>
          </a:xfrm>
        </p:grpSpPr>
        <p:sp>
          <p:nvSpPr>
            <p:cNvPr id="36" name="Rechteck: abgerundete Ecken 18">
              <a:extLst>
                <a:ext uri="{FF2B5EF4-FFF2-40B4-BE49-F238E27FC236}">
                  <a16:creationId xmlns:a16="http://schemas.microsoft.com/office/drawing/2014/main" id="{72715F8F-3ECF-24B6-4CCF-6B61DCF547F1}"/>
                </a:ext>
              </a:extLst>
            </p:cNvPr>
            <p:cNvSpPr/>
            <p:nvPr/>
          </p:nvSpPr>
          <p:spPr>
            <a:xfrm>
              <a:off x="4801929" y="2908959"/>
              <a:ext cx="577791" cy="295481"/>
            </a:xfrm>
            <a:prstGeom prst="roundRect">
              <a:avLst/>
            </a:prstGeom>
            <a:solidFill>
              <a:srgbClr val="FFA3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4000"/>
                </a:lnSpc>
              </a:pPr>
              <a:r>
                <a:rPr lang="de-DE" sz="1100" dirty="0">
                  <a:solidFill>
                    <a:schemeClr val="tx1"/>
                  </a:solidFill>
                </a:rPr>
                <a:t>II:</a:t>
              </a:r>
            </a:p>
          </p:txBody>
        </p:sp>
        <p:pic>
          <p:nvPicPr>
            <p:cNvPr id="37" name="Grafik 25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4D47E05E-D005-1562-5061-BD5099B4D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63714" y="2927532"/>
              <a:ext cx="276908" cy="276908"/>
            </a:xfrm>
            <a:prstGeom prst="rect">
              <a:avLst/>
            </a:prstGeom>
          </p:spPr>
        </p:pic>
      </p:grpSp>
      <p:grpSp>
        <p:nvGrpSpPr>
          <p:cNvPr id="38" name="Gruppieren 33">
            <a:extLst>
              <a:ext uri="{FF2B5EF4-FFF2-40B4-BE49-F238E27FC236}">
                <a16:creationId xmlns:a16="http://schemas.microsoft.com/office/drawing/2014/main" id="{22C8B3A6-E23F-B5BC-644A-6979AD4E44AF}"/>
              </a:ext>
            </a:extLst>
          </p:cNvPr>
          <p:cNvGrpSpPr/>
          <p:nvPr/>
        </p:nvGrpSpPr>
        <p:grpSpPr>
          <a:xfrm>
            <a:off x="334928" y="2879891"/>
            <a:ext cx="577791" cy="295481"/>
            <a:chOff x="77529" y="2933827"/>
            <a:chExt cx="577791" cy="295481"/>
          </a:xfrm>
        </p:grpSpPr>
        <p:sp>
          <p:nvSpPr>
            <p:cNvPr id="39" name="Rechteck: abgerundete Ecken 14">
              <a:extLst>
                <a:ext uri="{FF2B5EF4-FFF2-40B4-BE49-F238E27FC236}">
                  <a16:creationId xmlns:a16="http://schemas.microsoft.com/office/drawing/2014/main" id="{1017F536-26ED-2916-D4AC-BEAE6134A5FA}"/>
                </a:ext>
              </a:extLst>
            </p:cNvPr>
            <p:cNvSpPr/>
            <p:nvPr/>
          </p:nvSpPr>
          <p:spPr>
            <a:xfrm>
              <a:off x="77529" y="2933827"/>
              <a:ext cx="577791" cy="295481"/>
            </a:xfrm>
            <a:prstGeom prst="roundRect">
              <a:avLst/>
            </a:prstGeom>
            <a:solidFill>
              <a:srgbClr val="F0B0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4000"/>
                </a:lnSpc>
              </a:pPr>
              <a:r>
                <a:rPr lang="de-DE" sz="1100" dirty="0">
                  <a:solidFill>
                    <a:schemeClr val="tx1"/>
                  </a:solidFill>
                </a:rPr>
                <a:t>2. </a:t>
              </a:r>
            </a:p>
          </p:txBody>
        </p:sp>
        <p:pic>
          <p:nvPicPr>
            <p:cNvPr id="40" name="Grafik 27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A2F3557F-8AC9-BF2E-E788-FAB3B0039F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4976" t="13337" r="15796" b="10594"/>
            <a:stretch/>
          </p:blipFill>
          <p:spPr>
            <a:xfrm>
              <a:off x="339314" y="2958694"/>
              <a:ext cx="223648" cy="245746"/>
            </a:xfrm>
            <a:prstGeom prst="rect">
              <a:avLst/>
            </a:prstGeom>
          </p:spPr>
        </p:pic>
      </p:grpSp>
      <p:grpSp>
        <p:nvGrpSpPr>
          <p:cNvPr id="41" name="Gruppieren 35">
            <a:extLst>
              <a:ext uri="{FF2B5EF4-FFF2-40B4-BE49-F238E27FC236}">
                <a16:creationId xmlns:a16="http://schemas.microsoft.com/office/drawing/2014/main" id="{023E4AA4-E118-EFB5-2A71-16346360C327}"/>
              </a:ext>
            </a:extLst>
          </p:cNvPr>
          <p:cNvGrpSpPr/>
          <p:nvPr/>
        </p:nvGrpSpPr>
        <p:grpSpPr>
          <a:xfrm>
            <a:off x="334928" y="4116111"/>
            <a:ext cx="577791" cy="295481"/>
            <a:chOff x="77529" y="4170047"/>
            <a:chExt cx="577791" cy="295481"/>
          </a:xfrm>
        </p:grpSpPr>
        <p:sp>
          <p:nvSpPr>
            <p:cNvPr id="42" name="Rechteck: abgerundete Ecken 16">
              <a:extLst>
                <a:ext uri="{FF2B5EF4-FFF2-40B4-BE49-F238E27FC236}">
                  <a16:creationId xmlns:a16="http://schemas.microsoft.com/office/drawing/2014/main" id="{EB132CC5-8C0D-0B75-9D4F-6153095668EE}"/>
                </a:ext>
              </a:extLst>
            </p:cNvPr>
            <p:cNvSpPr/>
            <p:nvPr/>
          </p:nvSpPr>
          <p:spPr>
            <a:xfrm>
              <a:off x="77529" y="4170047"/>
              <a:ext cx="577791" cy="295481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4000"/>
                </a:lnSpc>
              </a:pPr>
              <a:r>
                <a:rPr lang="de-DE" sz="1100" dirty="0">
                  <a:solidFill>
                    <a:schemeClr val="tx1"/>
                  </a:solidFill>
                </a:rPr>
                <a:t>4.</a:t>
              </a:r>
            </a:p>
          </p:txBody>
        </p:sp>
        <p:pic>
          <p:nvPicPr>
            <p:cNvPr id="43" name="Grafik 22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2743B557-009D-C5EC-8E1F-D7E4474F3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5069" y="4195728"/>
              <a:ext cx="246941" cy="246940"/>
            </a:xfrm>
            <a:prstGeom prst="rect">
              <a:avLst/>
            </a:prstGeom>
          </p:spPr>
        </p:pic>
        <p:pic>
          <p:nvPicPr>
            <p:cNvPr id="44" name="Grafik 29" descr="Ein Bild, das Design, Logo, Grafiken, Schrift enthält.&#10;&#10;Automatisch generierte Beschreibung">
              <a:extLst>
                <a:ext uri="{FF2B5EF4-FFF2-40B4-BE49-F238E27FC236}">
                  <a16:creationId xmlns:a16="http://schemas.microsoft.com/office/drawing/2014/main" id="{D2AF9952-1D81-F639-F211-F5407A82E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6667" b="94667" l="3125" r="94643">
                          <a14:foregroundMark x1="24554" y1="16444" x2="12500" y2="26667"/>
                          <a14:foregroundMark x1="28125" y1="44889" x2="12500" y2="58222"/>
                          <a14:foregroundMark x1="41964" y1="49778" x2="36607" y2="54667"/>
                          <a14:foregroundMark x1="42411" y1="33333" x2="47768" y2="39556"/>
                          <a14:foregroundMark x1="8482" y1="35556" x2="11161" y2="40889"/>
                          <a14:foregroundMark x1="60714" y1="44444" x2="54464" y2="52889"/>
                          <a14:foregroundMark x1="51339" y1="60000" x2="55357" y2="65778"/>
                          <a14:foregroundMark x1="45536" y1="72444" x2="51786" y2="76889"/>
                          <a14:foregroundMark x1="83482" y1="74222" x2="75000" y2="82222"/>
                          <a14:foregroundMark x1="94643" y1="63111" x2="93304" y2="67556"/>
                          <a14:foregroundMark x1="63393" y1="6667" x2="57589" y2="9778"/>
                          <a14:foregroundMark x1="3571" y1="34667" x2="3571" y2="39556"/>
                          <a14:foregroundMark x1="87054" y1="37778" x2="66964" y2="55556"/>
                          <a14:foregroundMark x1="33929" y1="94667" x2="38839" y2="94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0971" y="4319692"/>
              <a:ext cx="63430" cy="63713"/>
            </a:xfrm>
            <a:prstGeom prst="rect">
              <a:avLst/>
            </a:prstGeom>
          </p:spPr>
        </p:pic>
      </p:grpSp>
      <p:grpSp>
        <p:nvGrpSpPr>
          <p:cNvPr id="45" name="Gruppieren 79">
            <a:extLst>
              <a:ext uri="{FF2B5EF4-FFF2-40B4-BE49-F238E27FC236}">
                <a16:creationId xmlns:a16="http://schemas.microsoft.com/office/drawing/2014/main" id="{50A0DA56-82EA-B5A0-7111-7825CE63EFB8}"/>
              </a:ext>
            </a:extLst>
          </p:cNvPr>
          <p:cNvGrpSpPr/>
          <p:nvPr/>
        </p:nvGrpSpPr>
        <p:grpSpPr>
          <a:xfrm>
            <a:off x="4905487" y="1852190"/>
            <a:ext cx="577791" cy="295481"/>
            <a:chOff x="4801929" y="1906127"/>
            <a:chExt cx="577791" cy="295481"/>
          </a:xfrm>
        </p:grpSpPr>
        <p:sp>
          <p:nvSpPr>
            <p:cNvPr id="46" name="Rechteck: abgerundete Ecken 30">
              <a:extLst>
                <a:ext uri="{FF2B5EF4-FFF2-40B4-BE49-F238E27FC236}">
                  <a16:creationId xmlns:a16="http://schemas.microsoft.com/office/drawing/2014/main" id="{EDE8C35A-5CB9-86CA-F796-6BF6AF5D3874}"/>
                </a:ext>
              </a:extLst>
            </p:cNvPr>
            <p:cNvSpPr/>
            <p:nvPr/>
          </p:nvSpPr>
          <p:spPr>
            <a:xfrm>
              <a:off x="4801929" y="1906127"/>
              <a:ext cx="577791" cy="295481"/>
            </a:xfrm>
            <a:prstGeom prst="roundRect">
              <a:avLst/>
            </a:prstGeom>
            <a:solidFill>
              <a:srgbClr val="AE7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4000"/>
                </a:lnSpc>
              </a:pPr>
              <a:r>
                <a:rPr lang="de-DE" sz="1100" dirty="0">
                  <a:solidFill>
                    <a:schemeClr val="tx1"/>
                  </a:solidFill>
                </a:rPr>
                <a:t>I:</a:t>
              </a:r>
            </a:p>
          </p:txBody>
        </p:sp>
        <p:grpSp>
          <p:nvGrpSpPr>
            <p:cNvPr id="47" name="Gruppieren 78">
              <a:extLst>
                <a:ext uri="{FF2B5EF4-FFF2-40B4-BE49-F238E27FC236}">
                  <a16:creationId xmlns:a16="http://schemas.microsoft.com/office/drawing/2014/main" id="{49E156F2-AECF-2947-4A70-BA4106D43DA1}"/>
                </a:ext>
              </a:extLst>
            </p:cNvPr>
            <p:cNvGrpSpPr/>
            <p:nvPr/>
          </p:nvGrpSpPr>
          <p:grpSpPr>
            <a:xfrm>
              <a:off x="5020873" y="1976119"/>
              <a:ext cx="281253" cy="164859"/>
              <a:chOff x="6965679" y="3732672"/>
              <a:chExt cx="547348" cy="320834"/>
            </a:xfrm>
          </p:grpSpPr>
          <p:grpSp>
            <p:nvGrpSpPr>
              <p:cNvPr id="48" name="Gruppieren 44">
                <a:extLst>
                  <a:ext uri="{FF2B5EF4-FFF2-40B4-BE49-F238E27FC236}">
                    <a16:creationId xmlns:a16="http://schemas.microsoft.com/office/drawing/2014/main" id="{6EC5F7DC-2721-323C-6A7E-5097A8922950}"/>
                  </a:ext>
                </a:extLst>
              </p:cNvPr>
              <p:cNvGrpSpPr/>
              <p:nvPr/>
            </p:nvGrpSpPr>
            <p:grpSpPr>
              <a:xfrm>
                <a:off x="7141779" y="3796072"/>
                <a:ext cx="199765" cy="166887"/>
                <a:chOff x="6102593" y="3548580"/>
                <a:chExt cx="920747" cy="769207"/>
              </a:xfrm>
            </p:grpSpPr>
            <p:sp>
              <p:nvSpPr>
                <p:cNvPr id="62" name="Sprechblase: rechteckig mit abgerundeten Ecken 39">
                  <a:extLst>
                    <a:ext uri="{FF2B5EF4-FFF2-40B4-BE49-F238E27FC236}">
                      <a16:creationId xmlns:a16="http://schemas.microsoft.com/office/drawing/2014/main" id="{10899A7D-C977-57DE-A57D-14A5BEDA3FF0}"/>
                    </a:ext>
                  </a:extLst>
                </p:cNvPr>
                <p:cNvSpPr/>
                <p:nvPr/>
              </p:nvSpPr>
              <p:spPr>
                <a:xfrm>
                  <a:off x="6102593" y="3548580"/>
                  <a:ext cx="920747" cy="769207"/>
                </a:xfrm>
                <a:prstGeom prst="wedgeRoundRectCallout">
                  <a:avLst>
                    <a:gd name="adj1" fmla="val -32248"/>
                    <a:gd name="adj2" fmla="val 75481"/>
                    <a:gd name="adj3" fmla="val 16667"/>
                  </a:avLst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4000"/>
                    </a:lnSpc>
                  </a:pPr>
                  <a:endParaRPr lang="de-DE" dirty="0"/>
                </a:p>
              </p:txBody>
            </p:sp>
            <p:cxnSp>
              <p:nvCxnSpPr>
                <p:cNvPr id="63" name="Gerader Verbinder 41">
                  <a:extLst>
                    <a:ext uri="{FF2B5EF4-FFF2-40B4-BE49-F238E27FC236}">
                      <a16:creationId xmlns:a16="http://schemas.microsoft.com/office/drawing/2014/main" id="{30B55DBE-FCC4-0732-1E99-597965CC9616}"/>
                    </a:ext>
                  </a:extLst>
                </p:cNvPr>
                <p:cNvCxnSpPr/>
                <p:nvPr/>
              </p:nvCxnSpPr>
              <p:spPr>
                <a:xfrm>
                  <a:off x="6260234" y="3754507"/>
                  <a:ext cx="605463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Gerader Verbinder 42">
                  <a:extLst>
                    <a:ext uri="{FF2B5EF4-FFF2-40B4-BE49-F238E27FC236}">
                      <a16:creationId xmlns:a16="http://schemas.microsoft.com/office/drawing/2014/main" id="{DD1284F1-86E6-76A3-BC84-41CC30173982}"/>
                    </a:ext>
                  </a:extLst>
                </p:cNvPr>
                <p:cNvCxnSpPr/>
                <p:nvPr/>
              </p:nvCxnSpPr>
              <p:spPr>
                <a:xfrm>
                  <a:off x="6260234" y="3933183"/>
                  <a:ext cx="605463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Gerader Verbinder 43">
                  <a:extLst>
                    <a:ext uri="{FF2B5EF4-FFF2-40B4-BE49-F238E27FC236}">
                      <a16:creationId xmlns:a16="http://schemas.microsoft.com/office/drawing/2014/main" id="{01DFCA63-A0A9-D088-4C31-6E590F2268EA}"/>
                    </a:ext>
                  </a:extLst>
                </p:cNvPr>
                <p:cNvCxnSpPr/>
                <p:nvPr/>
              </p:nvCxnSpPr>
              <p:spPr>
                <a:xfrm>
                  <a:off x="6260234" y="4122369"/>
                  <a:ext cx="605463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Ellipse 45">
                <a:extLst>
                  <a:ext uri="{FF2B5EF4-FFF2-40B4-BE49-F238E27FC236}">
                    <a16:creationId xmlns:a16="http://schemas.microsoft.com/office/drawing/2014/main" id="{9E73BCDB-DECD-4045-17F3-7DBC450AE139}"/>
                  </a:ext>
                </a:extLst>
              </p:cNvPr>
              <p:cNvSpPr/>
              <p:nvPr/>
            </p:nvSpPr>
            <p:spPr>
              <a:xfrm>
                <a:off x="7081244" y="3732672"/>
                <a:ext cx="320834" cy="32083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de-DE" dirty="0"/>
              </a:p>
            </p:txBody>
          </p:sp>
          <p:sp>
            <p:nvSpPr>
              <p:cNvPr id="50" name="Ellipse 48">
                <a:extLst>
                  <a:ext uri="{FF2B5EF4-FFF2-40B4-BE49-F238E27FC236}">
                    <a16:creationId xmlns:a16="http://schemas.microsoft.com/office/drawing/2014/main" id="{28404FEC-F17E-C2ED-257E-6550E55837E0}"/>
                  </a:ext>
                </a:extLst>
              </p:cNvPr>
              <p:cNvSpPr/>
              <p:nvPr/>
            </p:nvSpPr>
            <p:spPr>
              <a:xfrm>
                <a:off x="7463893" y="3732672"/>
                <a:ext cx="49134" cy="4913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de-DE" dirty="0"/>
              </a:p>
            </p:txBody>
          </p:sp>
          <p:sp>
            <p:nvSpPr>
              <p:cNvPr id="51" name="Ellipse 49">
                <a:extLst>
                  <a:ext uri="{FF2B5EF4-FFF2-40B4-BE49-F238E27FC236}">
                    <a16:creationId xmlns:a16="http://schemas.microsoft.com/office/drawing/2014/main" id="{3408A953-51BF-5576-69CD-BDC435F794D1}"/>
                  </a:ext>
                </a:extLst>
              </p:cNvPr>
              <p:cNvSpPr/>
              <p:nvPr/>
            </p:nvSpPr>
            <p:spPr>
              <a:xfrm>
                <a:off x="7461650" y="3868522"/>
                <a:ext cx="49134" cy="4913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de-DE" dirty="0"/>
              </a:p>
            </p:txBody>
          </p:sp>
          <p:sp>
            <p:nvSpPr>
              <p:cNvPr id="52" name="Ellipse 50">
                <a:extLst>
                  <a:ext uri="{FF2B5EF4-FFF2-40B4-BE49-F238E27FC236}">
                    <a16:creationId xmlns:a16="http://schemas.microsoft.com/office/drawing/2014/main" id="{7655C054-3D52-DB28-11B5-7A0BD9A75A24}"/>
                  </a:ext>
                </a:extLst>
              </p:cNvPr>
              <p:cNvSpPr/>
              <p:nvPr/>
            </p:nvSpPr>
            <p:spPr>
              <a:xfrm>
                <a:off x="7459277" y="4004372"/>
                <a:ext cx="49134" cy="4913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de-DE" dirty="0"/>
              </a:p>
            </p:txBody>
          </p:sp>
          <p:sp>
            <p:nvSpPr>
              <p:cNvPr id="53" name="Ellipse 52">
                <a:extLst>
                  <a:ext uri="{FF2B5EF4-FFF2-40B4-BE49-F238E27FC236}">
                    <a16:creationId xmlns:a16="http://schemas.microsoft.com/office/drawing/2014/main" id="{4DC77DD0-E9CD-16B4-8312-35C5B8831FCA}"/>
                  </a:ext>
                </a:extLst>
              </p:cNvPr>
              <p:cNvSpPr/>
              <p:nvPr/>
            </p:nvSpPr>
            <p:spPr>
              <a:xfrm>
                <a:off x="6970295" y="3732672"/>
                <a:ext cx="49134" cy="4913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de-DE" dirty="0"/>
              </a:p>
            </p:txBody>
          </p:sp>
          <p:sp>
            <p:nvSpPr>
              <p:cNvPr id="54" name="Ellipse 53">
                <a:extLst>
                  <a:ext uri="{FF2B5EF4-FFF2-40B4-BE49-F238E27FC236}">
                    <a16:creationId xmlns:a16="http://schemas.microsoft.com/office/drawing/2014/main" id="{1A0BC715-7EDA-3F8A-EBEF-651BA34CA07C}"/>
                  </a:ext>
                </a:extLst>
              </p:cNvPr>
              <p:cNvSpPr/>
              <p:nvPr/>
            </p:nvSpPr>
            <p:spPr>
              <a:xfrm>
                <a:off x="6968052" y="3868522"/>
                <a:ext cx="49134" cy="4913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de-DE" dirty="0"/>
              </a:p>
            </p:txBody>
          </p:sp>
          <p:sp>
            <p:nvSpPr>
              <p:cNvPr id="55" name="Ellipse 54">
                <a:extLst>
                  <a:ext uri="{FF2B5EF4-FFF2-40B4-BE49-F238E27FC236}">
                    <a16:creationId xmlns:a16="http://schemas.microsoft.com/office/drawing/2014/main" id="{BA18E8A6-7EC3-0878-DF9C-636C9005AFEC}"/>
                  </a:ext>
                </a:extLst>
              </p:cNvPr>
              <p:cNvSpPr/>
              <p:nvPr/>
            </p:nvSpPr>
            <p:spPr>
              <a:xfrm>
                <a:off x="6965679" y="4004372"/>
                <a:ext cx="49134" cy="4913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de-DE" dirty="0"/>
              </a:p>
            </p:txBody>
          </p:sp>
          <p:cxnSp>
            <p:nvCxnSpPr>
              <p:cNvPr id="56" name="Gerader Verbinder 56">
                <a:extLst>
                  <a:ext uri="{FF2B5EF4-FFF2-40B4-BE49-F238E27FC236}">
                    <a16:creationId xmlns:a16="http://schemas.microsoft.com/office/drawing/2014/main" id="{2618E9BC-1B98-B891-9A12-33EF6A7D507B}"/>
                  </a:ext>
                </a:extLst>
              </p:cNvPr>
              <p:cNvCxnSpPr>
                <a:stCxn id="49" idx="6"/>
                <a:endCxn id="51" idx="2"/>
              </p:cNvCxnSpPr>
              <p:nvPr/>
            </p:nvCxnSpPr>
            <p:spPr>
              <a:xfrm>
                <a:off x="7402078" y="3893089"/>
                <a:ext cx="5957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Gerader Verbinder 57">
                <a:extLst>
                  <a:ext uri="{FF2B5EF4-FFF2-40B4-BE49-F238E27FC236}">
                    <a16:creationId xmlns:a16="http://schemas.microsoft.com/office/drawing/2014/main" id="{552418F7-3C14-1C92-28AB-15DD25B89EA3}"/>
                  </a:ext>
                </a:extLst>
              </p:cNvPr>
              <p:cNvCxnSpPr>
                <a:cxnSpLocks/>
                <a:stCxn id="49" idx="2"/>
                <a:endCxn id="54" idx="6"/>
              </p:cNvCxnSpPr>
              <p:nvPr/>
            </p:nvCxnSpPr>
            <p:spPr>
              <a:xfrm flipH="1">
                <a:off x="7017186" y="3893089"/>
                <a:ext cx="6405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Verbinder: gewinkelt 63">
                <a:extLst>
                  <a:ext uri="{FF2B5EF4-FFF2-40B4-BE49-F238E27FC236}">
                    <a16:creationId xmlns:a16="http://schemas.microsoft.com/office/drawing/2014/main" id="{E268CF3E-D7BA-98BA-AE69-6491060A585D}"/>
                  </a:ext>
                </a:extLst>
              </p:cNvPr>
              <p:cNvCxnSpPr>
                <a:stCxn id="49" idx="1"/>
                <a:endCxn id="53" idx="6"/>
              </p:cNvCxnSpPr>
              <p:nvPr/>
            </p:nvCxnSpPr>
            <p:spPr>
              <a:xfrm rot="16200000" flipV="1">
                <a:off x="7062620" y="3714048"/>
                <a:ext cx="22418" cy="108800"/>
              </a:xfrm>
              <a:prstGeom prst="bentConnector4">
                <a:avLst>
                  <a:gd name="adj1" fmla="val 101972"/>
                  <a:gd name="adj2" fmla="val 71592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Verbinder: gewinkelt 66">
                <a:extLst>
                  <a:ext uri="{FF2B5EF4-FFF2-40B4-BE49-F238E27FC236}">
                    <a16:creationId xmlns:a16="http://schemas.microsoft.com/office/drawing/2014/main" id="{D1798CFB-8BAB-3743-E213-E500D2C64D88}"/>
                  </a:ext>
                </a:extLst>
              </p:cNvPr>
              <p:cNvCxnSpPr>
                <a:cxnSpLocks/>
                <a:stCxn id="50" idx="2"/>
                <a:endCxn id="49" idx="7"/>
              </p:cNvCxnSpPr>
              <p:nvPr/>
            </p:nvCxnSpPr>
            <p:spPr>
              <a:xfrm rot="10800000" flipV="1">
                <a:off x="7355093" y="3757239"/>
                <a:ext cx="108800" cy="22418"/>
              </a:xfrm>
              <a:prstGeom prst="bentConnector4">
                <a:avLst>
                  <a:gd name="adj1" fmla="val 28407"/>
                  <a:gd name="adj2" fmla="val -1972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Verbinder: gewinkelt 70">
                <a:extLst>
                  <a:ext uri="{FF2B5EF4-FFF2-40B4-BE49-F238E27FC236}">
                    <a16:creationId xmlns:a16="http://schemas.microsoft.com/office/drawing/2014/main" id="{1DB3E2E9-0F04-465A-B984-F180DC2D5399}"/>
                  </a:ext>
                </a:extLst>
              </p:cNvPr>
              <p:cNvCxnSpPr>
                <a:cxnSpLocks/>
                <a:stCxn id="49" idx="3"/>
                <a:endCxn id="55" idx="6"/>
              </p:cNvCxnSpPr>
              <p:nvPr/>
            </p:nvCxnSpPr>
            <p:spPr>
              <a:xfrm rot="5400000">
                <a:off x="7060312" y="3961022"/>
                <a:ext cx="22418" cy="113416"/>
              </a:xfrm>
              <a:prstGeom prst="bentConnector4">
                <a:avLst>
                  <a:gd name="adj1" fmla="val 101972"/>
                  <a:gd name="adj2" fmla="val 707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Verbinder: gewinkelt 74">
                <a:extLst>
                  <a:ext uri="{FF2B5EF4-FFF2-40B4-BE49-F238E27FC236}">
                    <a16:creationId xmlns:a16="http://schemas.microsoft.com/office/drawing/2014/main" id="{4EFC94AF-39D2-4281-948F-3B91133AFA99}"/>
                  </a:ext>
                </a:extLst>
              </p:cNvPr>
              <p:cNvCxnSpPr>
                <a:cxnSpLocks/>
                <a:stCxn id="52" idx="2"/>
                <a:endCxn id="49" idx="5"/>
              </p:cNvCxnSpPr>
              <p:nvPr/>
            </p:nvCxnSpPr>
            <p:spPr>
              <a:xfrm rot="10800000">
                <a:off x="7355093" y="4006521"/>
                <a:ext cx="104184" cy="22418"/>
              </a:xfrm>
              <a:prstGeom prst="bentConnector4">
                <a:avLst>
                  <a:gd name="adj1" fmla="val 27450"/>
                  <a:gd name="adj2" fmla="val 88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A5BA9AE7-A4AA-C347-3EF3-3E20BD55DD1D}"/>
              </a:ext>
            </a:extLst>
          </p:cNvPr>
          <p:cNvSpPr txBox="1"/>
          <p:nvPr/>
        </p:nvSpPr>
        <p:spPr>
          <a:xfrm>
            <a:off x="195261" y="4729099"/>
            <a:ext cx="4895851" cy="327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sz="700" dirty="0">
                <a:effectLst/>
                <a:latin typeface="Arial" panose="020B0604020202020204" pitchFamily="34" charset="0"/>
              </a:rPr>
              <a:t>Forth, K.; Borrmann, A. (2024): Semantic enrichment for BIM-based Building Energy Performance Simulations using Semantic Textual Similarity and fine-tuning multilingual LLM. Journal of Building Engineering 95</a:t>
            </a:r>
          </a:p>
        </p:txBody>
      </p:sp>
    </p:spTree>
    <p:extLst>
      <p:ext uri="{BB962C8B-B14F-4D97-AF65-F5344CB8AC3E}">
        <p14:creationId xmlns:p14="http://schemas.microsoft.com/office/powerpoint/2010/main" val="420380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FE016FB5-8369-F22F-FCFF-15D0FD09C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>
            <a:extLst>
              <a:ext uri="{FF2B5EF4-FFF2-40B4-BE49-F238E27FC236}">
                <a16:creationId xmlns:a16="http://schemas.microsoft.com/office/drawing/2014/main" id="{7AEC939C-8E1E-1A72-64B3-F9B94E891A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37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LLM-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BEPS</a:t>
            </a:r>
            <a:endParaRPr dirty="0"/>
          </a:p>
        </p:txBody>
      </p:sp>
      <p:sp>
        <p:nvSpPr>
          <p:cNvPr id="77" name="Google Shape;77;p13">
            <a:extLst>
              <a:ext uri="{FF2B5EF4-FFF2-40B4-BE49-F238E27FC236}">
                <a16:creationId xmlns:a16="http://schemas.microsoft.com/office/drawing/2014/main" id="{03EF1004-6312-EF16-3BBF-6AE8DEA89A6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7B05E8-4FCC-B62C-6661-81A8C17C7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4488692"/>
            <a:ext cx="2619334" cy="580856"/>
          </a:xfrm>
          <a:prstGeom prst="rect">
            <a:avLst/>
          </a:prstGeom>
        </p:spPr>
      </p:pic>
      <p:pic>
        <p:nvPicPr>
          <p:cNvPr id="5" name="Grafik 72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96F18386-5B5B-A77C-91DF-F05B9C2C85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46640"/>
          <a:stretch/>
        </p:blipFill>
        <p:spPr>
          <a:xfrm>
            <a:off x="4540230" y="1357572"/>
            <a:ext cx="3032021" cy="3131120"/>
          </a:xfrm>
          <a:prstGeom prst="rect">
            <a:avLst/>
          </a:prstGeom>
        </p:spPr>
      </p:pic>
      <p:pic>
        <p:nvPicPr>
          <p:cNvPr id="6" name="Grafik 75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5D86F90F-E0C9-13E4-7943-E0A1C14D7E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50123"/>
          <a:stretch/>
        </p:blipFill>
        <p:spPr>
          <a:xfrm>
            <a:off x="984116" y="1365637"/>
            <a:ext cx="2882750" cy="3131120"/>
          </a:xfrm>
          <a:prstGeom prst="rect">
            <a:avLst/>
          </a:prstGeom>
        </p:spPr>
      </p:pic>
      <p:pic>
        <p:nvPicPr>
          <p:cNvPr id="7" name="Grafik 5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E1716AB9-782A-5363-D6E3-E9C5FF1B1C3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61" t="141" r="6119" b="-1"/>
          <a:stretch/>
        </p:blipFill>
        <p:spPr>
          <a:xfrm>
            <a:off x="5513507" y="1360320"/>
            <a:ext cx="1992573" cy="3131120"/>
          </a:xfrm>
          <a:prstGeom prst="rect">
            <a:avLst/>
          </a:prstGeom>
        </p:spPr>
      </p:pic>
      <p:pic>
        <p:nvPicPr>
          <p:cNvPr id="11" name="Grafik 69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FE9A187F-12C5-2B88-7191-01C344258D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5" r="7607"/>
          <a:stretch/>
        </p:blipFill>
        <p:spPr>
          <a:xfrm>
            <a:off x="1773377" y="1365637"/>
            <a:ext cx="2088751" cy="31311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03A27F-5472-1F1F-A463-96265A7AD240}"/>
              </a:ext>
            </a:extLst>
          </p:cNvPr>
          <p:cNvSpPr txBox="1"/>
          <p:nvPr/>
        </p:nvSpPr>
        <p:spPr>
          <a:xfrm>
            <a:off x="195261" y="4729099"/>
            <a:ext cx="4895851" cy="327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sz="700" dirty="0">
                <a:effectLst/>
                <a:latin typeface="Arial" panose="020B0604020202020204" pitchFamily="34" charset="0"/>
              </a:rPr>
              <a:t>Forth, K.; Borrmann, A. (2024): Semantic enrichment for BIM-based Building Energy Performance Simulations using Semantic Textual Similarity and fine-tuning multilingual LLM. Journal of Building Engineering 95</a:t>
            </a:r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9A0619DF-1996-B0F7-A29A-E3A68EE1A1C5}"/>
              </a:ext>
            </a:extLst>
          </p:cNvPr>
          <p:cNvSpPr txBox="1">
            <a:spLocks/>
          </p:cNvSpPr>
          <p:nvPr/>
        </p:nvSpPr>
        <p:spPr>
          <a:xfrm>
            <a:off x="1024126" y="1123789"/>
            <a:ext cx="2802730" cy="252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sng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Room-specific matching of program types:</a:t>
            </a:r>
            <a:endParaRPr kumimoji="0" lang="en-US" sz="1050" b="0" i="0" u="sng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Inhaltsplatzhalter 1">
            <a:extLst>
              <a:ext uri="{FF2B5EF4-FFF2-40B4-BE49-F238E27FC236}">
                <a16:creationId xmlns:a16="http://schemas.microsoft.com/office/drawing/2014/main" id="{30740670-8FA2-ED66-61D9-5E9936359818}"/>
              </a:ext>
            </a:extLst>
          </p:cNvPr>
          <p:cNvSpPr txBox="1">
            <a:spLocks/>
          </p:cNvSpPr>
          <p:nvPr/>
        </p:nvSpPr>
        <p:spPr>
          <a:xfrm>
            <a:off x="4703350" y="1117872"/>
            <a:ext cx="2802730" cy="252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050" u="sng" dirty="0"/>
              <a:t>Element-specific matching of construction sets:</a:t>
            </a:r>
          </a:p>
        </p:txBody>
      </p:sp>
    </p:spTree>
    <p:extLst>
      <p:ext uri="{BB962C8B-B14F-4D97-AF65-F5344CB8AC3E}">
        <p14:creationId xmlns:p14="http://schemas.microsoft.com/office/powerpoint/2010/main" val="414716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2DDE3586-20FF-D70A-31FA-86AD4B295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>
            <a:extLst>
              <a:ext uri="{FF2B5EF4-FFF2-40B4-BE49-F238E27FC236}">
                <a16:creationId xmlns:a16="http://schemas.microsoft.com/office/drawing/2014/main" id="{3A97BF4D-648C-126A-587E-488493B6C1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37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BIM4EarlyLCA: design </a:t>
            </a:r>
            <a:r>
              <a:rPr lang="de-CH" dirty="0" err="1"/>
              <a:t>decision</a:t>
            </a:r>
            <a:r>
              <a:rPr lang="de-CH" dirty="0"/>
              <a:t> support</a:t>
            </a:r>
            <a:endParaRPr dirty="0"/>
          </a:p>
        </p:txBody>
      </p:sp>
      <p:sp>
        <p:nvSpPr>
          <p:cNvPr id="77" name="Google Shape;77;p13">
            <a:extLst>
              <a:ext uri="{FF2B5EF4-FFF2-40B4-BE49-F238E27FC236}">
                <a16:creationId xmlns:a16="http://schemas.microsoft.com/office/drawing/2014/main" id="{5384CE4F-00A3-7B1D-5D16-D5B24C8DAEB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" name="Rechteck 7">
            <a:extLst>
              <a:ext uri="{FF2B5EF4-FFF2-40B4-BE49-F238E27FC236}">
                <a16:creationId xmlns:a16="http://schemas.microsoft.com/office/drawing/2014/main" id="{12DC8AF0-DA87-D20E-9B69-CCC4578509A0}"/>
              </a:ext>
            </a:extLst>
          </p:cNvPr>
          <p:cNvSpPr/>
          <p:nvPr/>
        </p:nvSpPr>
        <p:spPr>
          <a:xfrm>
            <a:off x="762942" y="1252045"/>
            <a:ext cx="7618115" cy="1726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556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LCA </a:t>
            </a:r>
            <a:r>
              <a:rPr lang="de-DE" sz="1556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visualization</a:t>
            </a:r>
            <a:r>
              <a:rPr lang="de-DE" sz="1556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e-DE" sz="1556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strategies</a:t>
            </a:r>
            <a:endParaRPr lang="de-DE" sz="1556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Rechteck 8">
            <a:extLst>
              <a:ext uri="{FF2B5EF4-FFF2-40B4-BE49-F238E27FC236}">
                <a16:creationId xmlns:a16="http://schemas.microsoft.com/office/drawing/2014/main" id="{A7B483AB-F620-367E-E95A-F79914D9ED11}"/>
              </a:ext>
            </a:extLst>
          </p:cNvPr>
          <p:cNvSpPr/>
          <p:nvPr/>
        </p:nvSpPr>
        <p:spPr>
          <a:xfrm>
            <a:off x="888729" y="1601301"/>
            <a:ext cx="2282392" cy="1251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333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BIM-</a:t>
            </a:r>
            <a:r>
              <a:rPr lang="de-DE" sz="1333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based</a:t>
            </a:r>
            <a:r>
              <a:rPr lang="de-DE" sz="1333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3D </a:t>
            </a:r>
            <a:r>
              <a:rPr lang="de-DE" sz="1333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color</a:t>
            </a:r>
            <a:r>
              <a:rPr lang="de-DE" sz="1333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code</a:t>
            </a:r>
          </a:p>
        </p:txBody>
      </p:sp>
      <p:sp>
        <p:nvSpPr>
          <p:cNvPr id="8" name="Rechteck 9">
            <a:extLst>
              <a:ext uri="{FF2B5EF4-FFF2-40B4-BE49-F238E27FC236}">
                <a16:creationId xmlns:a16="http://schemas.microsoft.com/office/drawing/2014/main" id="{695A509D-CAF3-690F-E69C-72461F9391DF}"/>
              </a:ext>
            </a:extLst>
          </p:cNvPr>
          <p:cNvSpPr/>
          <p:nvPr/>
        </p:nvSpPr>
        <p:spPr>
          <a:xfrm>
            <a:off x="3430805" y="1601301"/>
            <a:ext cx="2282392" cy="1251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333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Heat </a:t>
            </a:r>
            <a:r>
              <a:rPr lang="de-DE" sz="1333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map</a:t>
            </a:r>
            <a:endParaRPr lang="de-DE" sz="1333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hteck 13">
            <a:extLst>
              <a:ext uri="{FF2B5EF4-FFF2-40B4-BE49-F238E27FC236}">
                <a16:creationId xmlns:a16="http://schemas.microsoft.com/office/drawing/2014/main" id="{C476BC65-43DC-62A9-C347-C438F5DFFC65}"/>
              </a:ext>
            </a:extLst>
          </p:cNvPr>
          <p:cNvSpPr/>
          <p:nvPr/>
        </p:nvSpPr>
        <p:spPr>
          <a:xfrm>
            <a:off x="5972882" y="1601299"/>
            <a:ext cx="2282392" cy="1251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333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Bar </a:t>
            </a:r>
            <a:r>
              <a:rPr lang="de-DE" sz="1333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charts</a:t>
            </a:r>
            <a:r>
              <a:rPr lang="de-DE" sz="1333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e-DE" sz="1333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diagrams</a:t>
            </a:r>
            <a:endParaRPr lang="de-DE" sz="1333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Rechteck 15">
            <a:extLst>
              <a:ext uri="{FF2B5EF4-FFF2-40B4-BE49-F238E27FC236}">
                <a16:creationId xmlns:a16="http://schemas.microsoft.com/office/drawing/2014/main" id="{9E6073D9-112A-805A-B687-187845D0F2FA}"/>
              </a:ext>
            </a:extLst>
          </p:cNvPr>
          <p:cNvSpPr/>
          <p:nvPr/>
        </p:nvSpPr>
        <p:spPr>
          <a:xfrm>
            <a:off x="762943" y="2978446"/>
            <a:ext cx="7618114" cy="16343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DE" sz="1556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Uncertainty</a:t>
            </a:r>
            <a:r>
              <a:rPr lang="de-DE" sz="1556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e-DE" sz="1556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visualization</a:t>
            </a:r>
            <a:r>
              <a:rPr lang="de-DE" sz="1556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e-DE" sz="1556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strategies</a:t>
            </a:r>
            <a:endParaRPr lang="de-DE" sz="1556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Rechteck 16">
            <a:extLst>
              <a:ext uri="{FF2B5EF4-FFF2-40B4-BE49-F238E27FC236}">
                <a16:creationId xmlns:a16="http://schemas.microsoft.com/office/drawing/2014/main" id="{4727CC6F-0856-0426-55D9-1E83BAF37970}"/>
              </a:ext>
            </a:extLst>
          </p:cNvPr>
          <p:cNvSpPr/>
          <p:nvPr/>
        </p:nvSpPr>
        <p:spPr>
          <a:xfrm>
            <a:off x="888729" y="3105042"/>
            <a:ext cx="2282392" cy="1200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333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Transparency of 3D </a:t>
            </a:r>
            <a:r>
              <a:rPr lang="de-DE" sz="1333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elements</a:t>
            </a:r>
            <a:endParaRPr lang="de-DE" sz="1333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hteck 18">
            <a:extLst>
              <a:ext uri="{FF2B5EF4-FFF2-40B4-BE49-F238E27FC236}">
                <a16:creationId xmlns:a16="http://schemas.microsoft.com/office/drawing/2014/main" id="{6C50B97E-F347-8191-5996-70B0DBD523E2}"/>
              </a:ext>
            </a:extLst>
          </p:cNvPr>
          <p:cNvSpPr/>
          <p:nvPr/>
        </p:nvSpPr>
        <p:spPr>
          <a:xfrm>
            <a:off x="3430805" y="3105042"/>
            <a:ext cx="2282392" cy="1200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333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Gradient </a:t>
            </a:r>
            <a:r>
              <a:rPr lang="de-DE" sz="1333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color</a:t>
            </a:r>
            <a:r>
              <a:rPr lang="de-DE" sz="1333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e-DE" sz="1333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ranges</a:t>
            </a:r>
            <a:endParaRPr lang="de-DE" sz="1333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Rechteck 26">
            <a:extLst>
              <a:ext uri="{FF2B5EF4-FFF2-40B4-BE49-F238E27FC236}">
                <a16:creationId xmlns:a16="http://schemas.microsoft.com/office/drawing/2014/main" id="{5195DE9E-01BE-04E0-5FA4-506ED247E681}"/>
              </a:ext>
            </a:extLst>
          </p:cNvPr>
          <p:cNvSpPr/>
          <p:nvPr/>
        </p:nvSpPr>
        <p:spPr>
          <a:xfrm>
            <a:off x="5972882" y="3105042"/>
            <a:ext cx="2282392" cy="12002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333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Boxplot </a:t>
            </a:r>
            <a:r>
              <a:rPr lang="de-DE" sz="1333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diagrams</a:t>
            </a:r>
            <a:endParaRPr lang="de-DE" sz="1333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5" name="Gerade Verbindung mit Pfeil 27">
            <a:extLst>
              <a:ext uri="{FF2B5EF4-FFF2-40B4-BE49-F238E27FC236}">
                <a16:creationId xmlns:a16="http://schemas.microsoft.com/office/drawing/2014/main" id="{43000A55-9BC9-B52D-6D34-C402EE35309A}"/>
              </a:ext>
            </a:extLst>
          </p:cNvPr>
          <p:cNvCxnSpPr>
            <a:cxnSpLocks/>
            <a:stCxn id="3" idx="2"/>
            <a:endCxn id="12" idx="0"/>
          </p:cNvCxnSpPr>
          <p:nvPr/>
        </p:nvCxnSpPr>
        <p:spPr>
          <a:xfrm>
            <a:off x="2029923" y="2852660"/>
            <a:ext cx="0" cy="2523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28">
            <a:extLst>
              <a:ext uri="{FF2B5EF4-FFF2-40B4-BE49-F238E27FC236}">
                <a16:creationId xmlns:a16="http://schemas.microsoft.com/office/drawing/2014/main" id="{043825A8-D5DB-53FA-DCB8-63EBC1DF1DC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4572001" y="2852660"/>
            <a:ext cx="0" cy="2523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29">
            <a:extLst>
              <a:ext uri="{FF2B5EF4-FFF2-40B4-BE49-F238E27FC236}">
                <a16:creationId xmlns:a16="http://schemas.microsoft.com/office/drawing/2014/main" id="{2006FBEA-DE1F-E065-5413-A0216DF29D8C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>
            <a:off x="7114077" y="2852660"/>
            <a:ext cx="0" cy="25238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30">
            <a:extLst>
              <a:ext uri="{FF2B5EF4-FFF2-40B4-BE49-F238E27FC236}">
                <a16:creationId xmlns:a16="http://schemas.microsoft.com/office/drawing/2014/main" id="{DC0E121C-8FC8-14CB-7DF3-0EC51734F3BB}"/>
              </a:ext>
            </a:extLst>
          </p:cNvPr>
          <p:cNvSpPr/>
          <p:nvPr/>
        </p:nvSpPr>
        <p:spPr>
          <a:xfrm>
            <a:off x="3690972" y="3457698"/>
            <a:ext cx="1762057" cy="193344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100000">
                <a:srgbClr val="FF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22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Element 1</a:t>
            </a:r>
          </a:p>
        </p:txBody>
      </p:sp>
      <p:sp>
        <p:nvSpPr>
          <p:cNvPr id="19" name="Rechteck 31">
            <a:extLst>
              <a:ext uri="{FF2B5EF4-FFF2-40B4-BE49-F238E27FC236}">
                <a16:creationId xmlns:a16="http://schemas.microsoft.com/office/drawing/2014/main" id="{24BBA5BF-3024-494D-6FBF-01AA87B755FF}"/>
              </a:ext>
            </a:extLst>
          </p:cNvPr>
          <p:cNvSpPr/>
          <p:nvPr/>
        </p:nvSpPr>
        <p:spPr>
          <a:xfrm>
            <a:off x="3690972" y="3701457"/>
            <a:ext cx="1762057" cy="193344"/>
          </a:xfrm>
          <a:prstGeom prst="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FFC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22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Element 2</a:t>
            </a:r>
          </a:p>
        </p:txBody>
      </p:sp>
      <p:sp>
        <p:nvSpPr>
          <p:cNvPr id="20" name="Rechteck 32">
            <a:extLst>
              <a:ext uri="{FF2B5EF4-FFF2-40B4-BE49-F238E27FC236}">
                <a16:creationId xmlns:a16="http://schemas.microsoft.com/office/drawing/2014/main" id="{91B13067-EE8D-AED0-127E-DC9F0C53FB34}"/>
              </a:ext>
            </a:extLst>
          </p:cNvPr>
          <p:cNvSpPr/>
          <p:nvPr/>
        </p:nvSpPr>
        <p:spPr>
          <a:xfrm>
            <a:off x="3690972" y="3945216"/>
            <a:ext cx="1762057" cy="193344"/>
          </a:xfrm>
          <a:prstGeom prst="rect">
            <a:avLst/>
          </a:prstGeom>
          <a:gradFill flip="none" rotWithShape="1">
            <a:gsLst>
              <a:gs pos="60388">
                <a:srgbClr val="FF9600"/>
              </a:gs>
              <a:gs pos="70746">
                <a:srgbClr val="FF6F00"/>
              </a:gs>
              <a:gs pos="0">
                <a:srgbClr val="00B050"/>
              </a:gs>
              <a:gs pos="49300">
                <a:srgbClr val="FFC000"/>
              </a:gs>
              <a:gs pos="100000">
                <a:srgbClr val="FF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22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Element n</a:t>
            </a:r>
          </a:p>
        </p:txBody>
      </p:sp>
      <p:sp>
        <p:nvSpPr>
          <p:cNvPr id="21" name="Rechteck 33">
            <a:extLst>
              <a:ext uri="{FF2B5EF4-FFF2-40B4-BE49-F238E27FC236}">
                <a16:creationId xmlns:a16="http://schemas.microsoft.com/office/drawing/2014/main" id="{D3D6ED9F-8D33-0DF2-6CB8-D9B03E8BB933}"/>
              </a:ext>
            </a:extLst>
          </p:cNvPr>
          <p:cNvSpPr/>
          <p:nvPr/>
        </p:nvSpPr>
        <p:spPr>
          <a:xfrm>
            <a:off x="3694725" y="1949062"/>
            <a:ext cx="1762057" cy="19334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22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Element 1</a:t>
            </a:r>
          </a:p>
        </p:txBody>
      </p:sp>
      <p:sp>
        <p:nvSpPr>
          <p:cNvPr id="22" name="Rechteck 34">
            <a:extLst>
              <a:ext uri="{FF2B5EF4-FFF2-40B4-BE49-F238E27FC236}">
                <a16:creationId xmlns:a16="http://schemas.microsoft.com/office/drawing/2014/main" id="{779C978A-73EA-A689-896F-50AE9D5A5143}"/>
              </a:ext>
            </a:extLst>
          </p:cNvPr>
          <p:cNvSpPr/>
          <p:nvPr/>
        </p:nvSpPr>
        <p:spPr>
          <a:xfrm>
            <a:off x="3694725" y="2192822"/>
            <a:ext cx="1762057" cy="1933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22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Element 2</a:t>
            </a:r>
          </a:p>
        </p:txBody>
      </p:sp>
      <p:sp>
        <p:nvSpPr>
          <p:cNvPr id="23" name="Rechteck 35">
            <a:extLst>
              <a:ext uri="{FF2B5EF4-FFF2-40B4-BE49-F238E27FC236}">
                <a16:creationId xmlns:a16="http://schemas.microsoft.com/office/drawing/2014/main" id="{D1ACEEFC-1111-9DE0-BE55-BB98EB3A91B8}"/>
              </a:ext>
            </a:extLst>
          </p:cNvPr>
          <p:cNvSpPr/>
          <p:nvPr/>
        </p:nvSpPr>
        <p:spPr>
          <a:xfrm>
            <a:off x="3690973" y="2447560"/>
            <a:ext cx="1762057" cy="1933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22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Element n</a:t>
            </a:r>
          </a:p>
        </p:txBody>
      </p:sp>
      <p:pic>
        <p:nvPicPr>
          <p:cNvPr id="24" name="Grafik 36" descr="Ein Bild, das Rechteck enthält.&#10;&#10;Automatisch generierte Beschreibung">
            <a:extLst>
              <a:ext uri="{FF2B5EF4-FFF2-40B4-BE49-F238E27FC236}">
                <a16:creationId xmlns:a16="http://schemas.microsoft.com/office/drawing/2014/main" id="{7FB9E9EE-0E71-ADFD-08B1-3363AB3791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16" b="94195" l="3371" r="97004">
                        <a14:foregroundMark x1="9551" y1="12665" x2="8801" y2="41425"/>
                        <a14:foregroundMark x1="3558" y1="13456" x2="4120" y2="21636"/>
                        <a14:foregroundMark x1="93258" y1="21900" x2="93446" y2="35092"/>
                        <a14:foregroundMark x1="66667" y1="9235" x2="61049" y2="8971"/>
                        <a14:foregroundMark x1="31461" y1="8443" x2="25468" y2="7916"/>
                        <a14:foregroundMark x1="75843" y1="91557" x2="78839" y2="94459"/>
                        <a14:foregroundMark x1="39888" y1="54881" x2="44757" y2="59103"/>
                        <a14:foregroundMark x1="97004" y1="17414" x2="97004" y2="174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257" y="1914704"/>
            <a:ext cx="1243800" cy="882772"/>
          </a:xfrm>
          <a:prstGeom prst="rect">
            <a:avLst/>
          </a:prstGeom>
        </p:spPr>
      </p:pic>
      <p:pic>
        <p:nvPicPr>
          <p:cNvPr id="25" name="Grafik 37" descr="Ein Bild, das Rechteck, Screenshot enthält.&#10;&#10;Automatisch generierte Beschreibung">
            <a:extLst>
              <a:ext uri="{FF2B5EF4-FFF2-40B4-BE49-F238E27FC236}">
                <a16:creationId xmlns:a16="http://schemas.microsoft.com/office/drawing/2014/main" id="{FD34A032-AE9C-2F34-6C68-8558417A40D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101" b="94192" l="6429" r="94286">
                        <a14:foregroundMark x1="6964" y1="17677" x2="8571" y2="33586"/>
                        <a14:foregroundMark x1="22857" y1="12626" x2="29821" y2="12879"/>
                        <a14:foregroundMark x1="62143" y1="12121" x2="65536" y2="19444"/>
                        <a14:foregroundMark x1="91429" y1="23737" x2="91429" y2="39646"/>
                        <a14:foregroundMark x1="41786" y1="57828" x2="42679" y2="59596"/>
                        <a14:foregroundMark x1="6429" y1="53030" x2="6429" y2="54293"/>
                        <a14:foregroundMark x1="75179" y1="92172" x2="79286" y2="94444"/>
                        <a14:foregroundMark x1="89464" y1="35859" x2="85714" y2="59596"/>
                        <a14:foregroundMark x1="35714" y1="11616" x2="35714" y2="11616"/>
                        <a14:foregroundMark x1="20357" y1="10859" x2="20357" y2="10859"/>
                        <a14:foregroundMark x1="94107" y1="21465" x2="94464" y2="23485"/>
                        <a14:foregroundMark x1="25714" y1="10101" x2="25714" y2="101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3" t="6694" r="3580"/>
          <a:stretch/>
        </p:blipFill>
        <p:spPr>
          <a:xfrm>
            <a:off x="1408023" y="3554370"/>
            <a:ext cx="1243800" cy="860619"/>
          </a:xfrm>
          <a:prstGeom prst="rect">
            <a:avLst/>
          </a:prstGeom>
        </p:spPr>
      </p:pic>
      <p:graphicFrame>
        <p:nvGraphicFramePr>
          <p:cNvPr id="26" name="Diagramm 38">
            <a:extLst>
              <a:ext uri="{FF2B5EF4-FFF2-40B4-BE49-F238E27FC236}">
                <a16:creationId xmlns:a16="http://schemas.microsoft.com/office/drawing/2014/main" id="{ED9B3778-1BEC-2E53-4CBF-0A4DD8B412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8062693"/>
              </p:ext>
            </p:extLst>
          </p:nvPr>
        </p:nvGraphicFramePr>
        <p:xfrm>
          <a:off x="6371995" y="1914704"/>
          <a:ext cx="1484164" cy="7977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27" name="Diagramm 39">
                <a:extLst>
                  <a:ext uri="{FF2B5EF4-FFF2-40B4-BE49-F238E27FC236}">
                    <a16:creationId xmlns:a16="http://schemas.microsoft.com/office/drawing/2014/main" id="{63F9CD4A-D592-FE66-FE9E-E5A96C959F7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09264434"/>
                  </p:ext>
                </p:extLst>
              </p:nvPr>
            </p:nvGraphicFramePr>
            <p:xfrm>
              <a:off x="6377600" y="3397165"/>
              <a:ext cx="1484164" cy="79776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8"/>
              </a:graphicData>
            </a:graphic>
          </p:graphicFrame>
        </mc:Choice>
        <mc:Fallback xmlns="">
          <p:pic>
            <p:nvPicPr>
              <p:cNvPr id="27" name="Diagramm 39">
                <a:extLst>
                  <a:ext uri="{FF2B5EF4-FFF2-40B4-BE49-F238E27FC236}">
                    <a16:creationId xmlns:a16="http://schemas.microsoft.com/office/drawing/2014/main" id="{63F9CD4A-D592-FE66-FE9E-E5A96C959F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77600" y="3397165"/>
                <a:ext cx="1484164" cy="797767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372ABEA5-03F2-78AE-91C8-BAA1E88FD28A}"/>
              </a:ext>
            </a:extLst>
          </p:cNvPr>
          <p:cNvSpPr txBox="1"/>
          <p:nvPr/>
        </p:nvSpPr>
        <p:spPr>
          <a:xfrm>
            <a:off x="195261" y="4729099"/>
            <a:ext cx="4895851" cy="327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sz="700" dirty="0">
                <a:effectLst/>
                <a:latin typeface="Arial" panose="020B0604020202020204" pitchFamily="34" charset="0"/>
              </a:rPr>
              <a:t>Forth, K.; </a:t>
            </a:r>
            <a:r>
              <a:rPr lang="en-US" sz="700" dirty="0" err="1">
                <a:effectLst/>
                <a:latin typeface="Arial" panose="020B0604020202020204" pitchFamily="34" charset="0"/>
              </a:rPr>
              <a:t>Hollberg</a:t>
            </a:r>
            <a:r>
              <a:rPr lang="en-US" sz="700" dirty="0">
                <a:effectLst/>
                <a:latin typeface="Arial" panose="020B0604020202020204" pitchFamily="34" charset="0"/>
              </a:rPr>
              <a:t>, A.; Borrmann, A. (2023): BIM4EarlyLCA: An interactive visualization approach for early design support based on uncertain LCA results using open BIM. Developments in the Built Environment 16</a:t>
            </a:r>
          </a:p>
        </p:txBody>
      </p:sp>
    </p:spTree>
    <p:extLst>
      <p:ext uri="{BB962C8B-B14F-4D97-AF65-F5344CB8AC3E}">
        <p14:creationId xmlns:p14="http://schemas.microsoft.com/office/powerpoint/2010/main" val="371140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Graphic spid="26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10E3C5E6-D0AA-C2E3-A0AD-559924023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>
            <a:extLst>
              <a:ext uri="{FF2B5EF4-FFF2-40B4-BE49-F238E27FC236}">
                <a16:creationId xmlns:a16="http://schemas.microsoft.com/office/drawing/2014/main" id="{CA3D2B13-0C87-AB1B-D356-F0A3E7D8CE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37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Research </a:t>
            </a:r>
            <a:r>
              <a:rPr lang="de-CH" dirty="0" err="1"/>
              <a:t>overview</a:t>
            </a:r>
            <a:endParaRPr dirty="0"/>
          </a:p>
        </p:txBody>
      </p:sp>
      <p:sp>
        <p:nvSpPr>
          <p:cNvPr id="77" name="Google Shape;77;p13">
            <a:extLst>
              <a:ext uri="{FF2B5EF4-FFF2-40B4-BE49-F238E27FC236}">
                <a16:creationId xmlns:a16="http://schemas.microsoft.com/office/drawing/2014/main" id="{34744C1F-1869-D218-1FE0-01F5438021C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B1D915-7843-16B3-6A89-791298EC4FBD}"/>
              </a:ext>
            </a:extLst>
          </p:cNvPr>
          <p:cNvSpPr/>
          <p:nvPr/>
        </p:nvSpPr>
        <p:spPr>
          <a:xfrm>
            <a:off x="1092624" y="1525757"/>
            <a:ext cx="5183934" cy="13309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BIM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81909B-ACBD-F624-EA84-A973E27B69FB}"/>
              </a:ext>
            </a:extLst>
          </p:cNvPr>
          <p:cNvSpPr/>
          <p:nvPr/>
        </p:nvSpPr>
        <p:spPr>
          <a:xfrm>
            <a:off x="730523" y="1798981"/>
            <a:ext cx="4229099" cy="105111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LLM/ STS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83AF77-C05E-5FA0-64EC-C8DFD91BDA12}"/>
              </a:ext>
            </a:extLst>
          </p:cNvPr>
          <p:cNvSpPr txBox="1"/>
          <p:nvPr/>
        </p:nvSpPr>
        <p:spPr>
          <a:xfrm rot="16200000">
            <a:off x="-274050" y="2035305"/>
            <a:ext cx="1326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New </a:t>
            </a:r>
            <a:r>
              <a:rPr lang="de-CH" dirty="0" err="1"/>
              <a:t>buildings</a:t>
            </a:r>
            <a:endParaRPr lang="de-CH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E39960-DA3F-06B0-B01C-B74C10252610}"/>
              </a:ext>
            </a:extLst>
          </p:cNvPr>
          <p:cNvSpPr/>
          <p:nvPr/>
        </p:nvSpPr>
        <p:spPr>
          <a:xfrm>
            <a:off x="619475" y="1431234"/>
            <a:ext cx="5766416" cy="15123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7B85AE-B901-933E-BDD2-DCC1C7A52883}"/>
              </a:ext>
            </a:extLst>
          </p:cNvPr>
          <p:cNvSpPr/>
          <p:nvPr/>
        </p:nvSpPr>
        <p:spPr>
          <a:xfrm>
            <a:off x="619474" y="1200247"/>
            <a:ext cx="988943" cy="223631"/>
          </a:xfrm>
          <a:prstGeom prst="rect">
            <a:avLst/>
          </a:prstGeom>
          <a:solidFill>
            <a:srgbClr val="16356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PhD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86ED9FF-3832-DB2C-9FE9-00E230C7E3AC}"/>
              </a:ext>
            </a:extLst>
          </p:cNvPr>
          <p:cNvGrpSpPr/>
          <p:nvPr/>
        </p:nvGrpSpPr>
        <p:grpSpPr>
          <a:xfrm>
            <a:off x="5025918" y="1882966"/>
            <a:ext cx="1116359" cy="798564"/>
            <a:chOff x="5025918" y="1882966"/>
            <a:chExt cx="1116359" cy="79856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C71F14E-7190-0D73-3EA2-D33D6050F8ED}"/>
                </a:ext>
              </a:extLst>
            </p:cNvPr>
            <p:cNvSpPr/>
            <p:nvPr/>
          </p:nvSpPr>
          <p:spPr>
            <a:xfrm>
              <a:off x="5025918" y="1882966"/>
              <a:ext cx="1116359" cy="7985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de-CH" sz="700" dirty="0">
                  <a:solidFill>
                    <a:schemeClr val="tx1"/>
                  </a:solidFill>
                </a:rPr>
                <a:t>BIM4EarlyLCA</a:t>
              </a:r>
            </a:p>
          </p:txBody>
        </p:sp>
        <p:pic>
          <p:nvPicPr>
            <p:cNvPr id="30" name="Picture 29" descr="A computer screen shot of a computer program&#10;&#10;Description automatically generated">
              <a:extLst>
                <a:ext uri="{FF2B5EF4-FFF2-40B4-BE49-F238E27FC236}">
                  <a16:creationId xmlns:a16="http://schemas.microsoft.com/office/drawing/2014/main" id="{F5E03929-58F6-7BFC-0D35-3E2B848B7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120" t="5893" r="2011" b="6473"/>
            <a:stretch/>
          </p:blipFill>
          <p:spPr>
            <a:xfrm>
              <a:off x="5047679" y="2084970"/>
              <a:ext cx="1072835" cy="551622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8F13CDCE-0C17-A61D-46AE-4D04E091179E}"/>
              </a:ext>
            </a:extLst>
          </p:cNvPr>
          <p:cNvGrpSpPr/>
          <p:nvPr/>
        </p:nvGrpSpPr>
        <p:grpSpPr>
          <a:xfrm>
            <a:off x="2499406" y="1882966"/>
            <a:ext cx="1116359" cy="798564"/>
            <a:chOff x="2499406" y="1882966"/>
            <a:chExt cx="1116359" cy="79856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537B507-4FF4-102A-BCEE-DDE29DBAB726}"/>
                </a:ext>
              </a:extLst>
            </p:cNvPr>
            <p:cNvSpPr/>
            <p:nvPr/>
          </p:nvSpPr>
          <p:spPr>
            <a:xfrm>
              <a:off x="2499406" y="1882966"/>
              <a:ext cx="1116359" cy="7985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de-CH" sz="700" dirty="0">
                  <a:solidFill>
                    <a:schemeClr val="tx1"/>
                  </a:solidFill>
                </a:rPr>
                <a:t>MP</a:t>
              </a: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91D794C3-9EC6-7AF1-DD9F-06357F027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52188" y="2062473"/>
              <a:ext cx="720466" cy="572222"/>
            </a:xfrm>
            <a:prstGeom prst="rect">
              <a:avLst/>
            </a:prstGeom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D9DD2D58-FBF8-CB8A-729D-DF4E7CAD61C7}"/>
                </a:ext>
              </a:extLst>
            </p:cNvPr>
            <p:cNvGrpSpPr/>
            <p:nvPr/>
          </p:nvGrpSpPr>
          <p:grpSpPr>
            <a:xfrm>
              <a:off x="2550058" y="2066693"/>
              <a:ext cx="301376" cy="612078"/>
              <a:chOff x="3526201" y="-56127"/>
              <a:chExt cx="1077277" cy="2187895"/>
            </a:xfrm>
          </p:grpSpPr>
          <p:pic>
            <p:nvPicPr>
              <p:cNvPr id="64" name="Grafik 8">
                <a:extLst>
                  <a:ext uri="{FF2B5EF4-FFF2-40B4-BE49-F238E27FC236}">
                    <a16:creationId xmlns:a16="http://schemas.microsoft.com/office/drawing/2014/main" id="{1C4252F6-11FD-2A3E-559C-B6B3F2156E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74039" y="-56127"/>
                <a:ext cx="800101" cy="443993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</p:pic>
          <p:pic>
            <p:nvPicPr>
              <p:cNvPr id="65" name="Grafik 9">
                <a:extLst>
                  <a:ext uri="{FF2B5EF4-FFF2-40B4-BE49-F238E27FC236}">
                    <a16:creationId xmlns:a16="http://schemas.microsoft.com/office/drawing/2014/main" id="{61EC37AE-EB36-E92B-4E1A-C6A3A7FC11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74039" y="751997"/>
                <a:ext cx="936308" cy="443003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</p:pic>
          <p:pic>
            <p:nvPicPr>
              <p:cNvPr id="66" name="Grafik 10">
                <a:extLst>
                  <a:ext uri="{FF2B5EF4-FFF2-40B4-BE49-F238E27FC236}">
                    <a16:creationId xmlns:a16="http://schemas.microsoft.com/office/drawing/2014/main" id="{99288DD9-5351-C057-8B36-9B2D62D539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32628" r="30566"/>
              <a:stretch/>
            </p:blipFill>
            <p:spPr>
              <a:xfrm>
                <a:off x="3545549" y="1688766"/>
                <a:ext cx="900615" cy="44300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</p:pic>
          <p:pic>
            <p:nvPicPr>
              <p:cNvPr id="67" name="Grafik 11">
                <a:extLst>
                  <a:ext uri="{FF2B5EF4-FFF2-40B4-BE49-F238E27FC236}">
                    <a16:creationId xmlns:a16="http://schemas.microsoft.com/office/drawing/2014/main" id="{28E79C10-116A-CFE8-8235-C8CC1F1016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26201" y="413260"/>
                <a:ext cx="1077277" cy="47346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</p:pic>
          <p:pic>
            <p:nvPicPr>
              <p:cNvPr id="68" name="Grafik 14">
                <a:extLst>
                  <a:ext uri="{FF2B5EF4-FFF2-40B4-BE49-F238E27FC236}">
                    <a16:creationId xmlns:a16="http://schemas.microsoft.com/office/drawing/2014/main" id="{C6DFB801-4721-32A7-3653-8D3DE559BD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10131" y="1173555"/>
                <a:ext cx="771449" cy="50007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</p:pic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816E2DE-2EAE-2517-3147-ABDE8A122D24}"/>
              </a:ext>
            </a:extLst>
          </p:cNvPr>
          <p:cNvGrpSpPr/>
          <p:nvPr/>
        </p:nvGrpSpPr>
        <p:grpSpPr>
          <a:xfrm>
            <a:off x="3762662" y="1882966"/>
            <a:ext cx="1116359" cy="798564"/>
            <a:chOff x="3762662" y="1882966"/>
            <a:chExt cx="1116359" cy="79856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9B60A91-43E9-730D-D076-FE0C3A384BE0}"/>
                </a:ext>
              </a:extLst>
            </p:cNvPr>
            <p:cNvSpPr/>
            <p:nvPr/>
          </p:nvSpPr>
          <p:spPr>
            <a:xfrm>
              <a:off x="3762662" y="1882966"/>
              <a:ext cx="1116359" cy="7985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de-CH" sz="700" dirty="0">
                  <a:solidFill>
                    <a:schemeClr val="tx1"/>
                  </a:solidFill>
                </a:rPr>
                <a:t>BEPS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C24DD4D-F6DD-3899-7858-6602E966E71A}"/>
                </a:ext>
              </a:extLst>
            </p:cNvPr>
            <p:cNvGrpSpPr/>
            <p:nvPr/>
          </p:nvGrpSpPr>
          <p:grpSpPr>
            <a:xfrm>
              <a:off x="4443159" y="2062473"/>
              <a:ext cx="330449" cy="601338"/>
              <a:chOff x="4488874" y="2428982"/>
              <a:chExt cx="1269295" cy="2309821"/>
            </a:xfrm>
          </p:grpSpPr>
          <p:grpSp>
            <p:nvGrpSpPr>
              <p:cNvPr id="54" name="Gruppieren 179">
                <a:extLst>
                  <a:ext uri="{FF2B5EF4-FFF2-40B4-BE49-F238E27FC236}">
                    <a16:creationId xmlns:a16="http://schemas.microsoft.com/office/drawing/2014/main" id="{C33CD5F4-6880-1387-5152-BE33047F0AD7}"/>
                  </a:ext>
                </a:extLst>
              </p:cNvPr>
              <p:cNvGrpSpPr/>
              <p:nvPr/>
            </p:nvGrpSpPr>
            <p:grpSpPr>
              <a:xfrm>
                <a:off x="4488874" y="3619149"/>
                <a:ext cx="1187943" cy="1118624"/>
                <a:chOff x="-110781" y="3605815"/>
                <a:chExt cx="2366555" cy="2228461"/>
              </a:xfrm>
            </p:grpSpPr>
            <p:pic>
              <p:nvPicPr>
                <p:cNvPr id="55" name="Grafik 223" descr="Ein Bild, das Text, Screenshot, Schrift, Zahl enthält.&#10;&#10;Automatisch generierte Beschreibung">
                  <a:extLst>
                    <a:ext uri="{FF2B5EF4-FFF2-40B4-BE49-F238E27FC236}">
                      <a16:creationId xmlns:a16="http://schemas.microsoft.com/office/drawing/2014/main" id="{862500BC-542B-AA25-5005-7E800D8ED5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8288"/>
                <a:stretch/>
              </p:blipFill>
              <p:spPr>
                <a:xfrm>
                  <a:off x="568960" y="3605815"/>
                  <a:ext cx="1686814" cy="2228461"/>
                </a:xfrm>
                <a:prstGeom prst="rect">
                  <a:avLst/>
                </a:prstGeom>
              </p:spPr>
            </p:pic>
            <p:pic>
              <p:nvPicPr>
                <p:cNvPr id="56" name="Grafik 224" descr="Ein Bild, das Text, Screenshot, Schrift, Zahl enthält.&#10;&#10;Automatisch generierte Beschreibung">
                  <a:extLst>
                    <a:ext uri="{FF2B5EF4-FFF2-40B4-BE49-F238E27FC236}">
                      <a16:creationId xmlns:a16="http://schemas.microsoft.com/office/drawing/2014/main" id="{C5413B7A-116D-4515-3943-F08DF6FA28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83167"/>
                <a:stretch/>
              </p:blipFill>
              <p:spPr>
                <a:xfrm>
                  <a:off x="-110781" y="3605815"/>
                  <a:ext cx="680720" cy="2228461"/>
                </a:xfrm>
                <a:prstGeom prst="rect">
                  <a:avLst/>
                </a:prstGeom>
              </p:spPr>
            </p:pic>
          </p:grpSp>
          <p:grpSp>
            <p:nvGrpSpPr>
              <p:cNvPr id="57" name="Gruppieren 180">
                <a:extLst>
                  <a:ext uri="{FF2B5EF4-FFF2-40B4-BE49-F238E27FC236}">
                    <a16:creationId xmlns:a16="http://schemas.microsoft.com/office/drawing/2014/main" id="{DC85DE58-5A97-5FA9-CC78-C4062BBFDD42}"/>
                  </a:ext>
                </a:extLst>
              </p:cNvPr>
              <p:cNvGrpSpPr/>
              <p:nvPr/>
            </p:nvGrpSpPr>
            <p:grpSpPr>
              <a:xfrm>
                <a:off x="4566764" y="2428982"/>
                <a:ext cx="1191405" cy="1125193"/>
                <a:chOff x="7503065" y="1782218"/>
                <a:chExt cx="2359591" cy="2228460"/>
              </a:xfrm>
            </p:grpSpPr>
            <p:pic>
              <p:nvPicPr>
                <p:cNvPr id="58" name="Grafik 221" descr="Ein Bild, das Text, Screenshot, Reihe, Diagramm enthält.&#10;&#10;Automatisch generierte Beschreibung">
                  <a:extLst>
                    <a:ext uri="{FF2B5EF4-FFF2-40B4-BE49-F238E27FC236}">
                      <a16:creationId xmlns:a16="http://schemas.microsoft.com/office/drawing/2014/main" id="{FAE80700-1614-5B39-C3CF-B15A43B771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255"/>
                <a:stretch/>
              </p:blipFill>
              <p:spPr>
                <a:xfrm>
                  <a:off x="8063138" y="1782218"/>
                  <a:ext cx="1799518" cy="2228460"/>
                </a:xfrm>
                <a:prstGeom prst="rect">
                  <a:avLst/>
                </a:prstGeom>
              </p:spPr>
            </p:pic>
            <p:pic>
              <p:nvPicPr>
                <p:cNvPr id="59" name="Grafik 222" descr="Ein Bild, das Text, Screenshot, Reihe, Diagramm enthält.&#10;&#10;Automatisch generierte Beschreibung">
                  <a:extLst>
                    <a:ext uri="{FF2B5EF4-FFF2-40B4-BE49-F238E27FC236}">
                      <a16:creationId xmlns:a16="http://schemas.microsoft.com/office/drawing/2014/main" id="{32AF380B-22F0-5562-522B-9BBD957036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" r="86196"/>
                <a:stretch/>
              </p:blipFill>
              <p:spPr>
                <a:xfrm>
                  <a:off x="7503065" y="1782218"/>
                  <a:ext cx="567689" cy="2228460"/>
                </a:xfrm>
                <a:prstGeom prst="rect">
                  <a:avLst/>
                </a:prstGeom>
              </p:spPr>
            </p:pic>
          </p:grpSp>
          <p:pic>
            <p:nvPicPr>
              <p:cNvPr id="60" name="Grafik 187" descr="Ein Bild, das Text, Screenshot, Schrift, Zahl enthält.&#10;&#10;Automatisch generierte Beschreibung">
                <a:extLst>
                  <a:ext uri="{FF2B5EF4-FFF2-40B4-BE49-F238E27FC236}">
                    <a16:creationId xmlns:a16="http://schemas.microsoft.com/office/drawing/2014/main" id="{80A26481-5165-E7E1-ED8B-C20EE55B5C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577" t="141" b="-1"/>
              <a:stretch/>
            </p:blipFill>
            <p:spPr>
              <a:xfrm>
                <a:off x="4839209" y="3620179"/>
                <a:ext cx="842041" cy="1118624"/>
              </a:xfrm>
              <a:prstGeom prst="rect">
                <a:avLst/>
              </a:prstGeom>
            </p:spPr>
          </p:pic>
        </p:grp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93B112AE-282A-134C-CAD9-B0D2E1E67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791959" y="2084970"/>
              <a:ext cx="516919" cy="525428"/>
            </a:xfrm>
            <a:prstGeom prst="rect">
              <a:avLst/>
            </a:prstGeom>
          </p:spPr>
        </p:pic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05E791B-7C1C-55BB-7460-EDC0639A1366}"/>
              </a:ext>
            </a:extLst>
          </p:cNvPr>
          <p:cNvGrpSpPr/>
          <p:nvPr/>
        </p:nvGrpSpPr>
        <p:grpSpPr>
          <a:xfrm>
            <a:off x="1236150" y="1882966"/>
            <a:ext cx="1116359" cy="798564"/>
            <a:chOff x="1236150" y="1882966"/>
            <a:chExt cx="1116359" cy="79856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275F442-4940-63D9-AEBA-6A5B03BE0030}"/>
                </a:ext>
              </a:extLst>
            </p:cNvPr>
            <p:cNvSpPr/>
            <p:nvPr/>
          </p:nvSpPr>
          <p:spPr>
            <a:xfrm>
              <a:off x="1236150" y="1882966"/>
              <a:ext cx="1116359" cy="7985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de-CH" sz="700" dirty="0">
                  <a:solidFill>
                    <a:schemeClr val="tx1"/>
                  </a:solidFill>
                </a:rPr>
                <a:t>LCA</a:t>
              </a:r>
            </a:p>
          </p:txBody>
        </p:sp>
        <p:pic>
          <p:nvPicPr>
            <p:cNvPr id="100" name="Grafik 4">
              <a:extLst>
                <a:ext uri="{FF2B5EF4-FFF2-40B4-BE49-F238E27FC236}">
                  <a16:creationId xmlns:a16="http://schemas.microsoft.com/office/drawing/2014/main" id="{6C2109D9-AB18-89F4-22B0-B7C096E9A8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1" t="8494" r="7562" b="7476"/>
            <a:stretch/>
          </p:blipFill>
          <p:spPr bwMode="auto">
            <a:xfrm>
              <a:off x="1275839" y="2198007"/>
              <a:ext cx="428121" cy="288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1" name="Picture 100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06FFDD26-5523-9C94-E972-7E7E9E728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730768" y="2160008"/>
              <a:ext cx="609346" cy="4117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45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0" grpId="0"/>
      <p:bldP spid="20" grpId="0" animBg="1"/>
      <p:bldP spid="2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55CECBC9-4BAE-D452-9B24-6F26E7FC2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>
            <a:extLst>
              <a:ext uri="{FF2B5EF4-FFF2-40B4-BE49-F238E27FC236}">
                <a16:creationId xmlns:a16="http://schemas.microsoft.com/office/drawing/2014/main" id="{D75CD587-6E59-5D4C-22A6-A9B41EC708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37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BIM4EarlyLCA: design </a:t>
            </a:r>
            <a:r>
              <a:rPr lang="de-CH" dirty="0" err="1"/>
              <a:t>decision</a:t>
            </a:r>
            <a:r>
              <a:rPr lang="de-CH" dirty="0"/>
              <a:t> support</a:t>
            </a:r>
            <a:endParaRPr dirty="0"/>
          </a:p>
        </p:txBody>
      </p:sp>
      <p:sp>
        <p:nvSpPr>
          <p:cNvPr id="77" name="Google Shape;77;p13">
            <a:extLst>
              <a:ext uri="{FF2B5EF4-FFF2-40B4-BE49-F238E27FC236}">
                <a16:creationId xmlns:a16="http://schemas.microsoft.com/office/drawing/2014/main" id="{076F95F9-D0B7-4D81-0B4C-A9F969153D5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" name="Frontend-testing">
            <a:hlinkClick r:id="" action="ppaction://media"/>
            <a:extLst>
              <a:ext uri="{FF2B5EF4-FFF2-40B4-BE49-F238E27FC236}">
                <a16:creationId xmlns:a16="http://schemas.microsoft.com/office/drawing/2014/main" id="{76E86A2B-60E3-78C6-7AC2-D2F9C3AB6E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4971" b="5055"/>
          <a:stretch/>
        </p:blipFill>
        <p:spPr>
          <a:xfrm>
            <a:off x="0" y="309483"/>
            <a:ext cx="9144000" cy="44478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CF0390-6E86-0845-4AE1-A4635CD3EA9C}"/>
              </a:ext>
            </a:extLst>
          </p:cNvPr>
          <p:cNvSpPr txBox="1"/>
          <p:nvPr/>
        </p:nvSpPr>
        <p:spPr>
          <a:xfrm>
            <a:off x="195261" y="4729099"/>
            <a:ext cx="4895851" cy="327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sz="700" dirty="0">
                <a:effectLst/>
                <a:latin typeface="Arial" panose="020B0604020202020204" pitchFamily="34" charset="0"/>
              </a:rPr>
              <a:t>Forth, K.; </a:t>
            </a:r>
            <a:r>
              <a:rPr lang="en-US" sz="700" dirty="0" err="1">
                <a:effectLst/>
                <a:latin typeface="Arial" panose="020B0604020202020204" pitchFamily="34" charset="0"/>
              </a:rPr>
              <a:t>Hollberg</a:t>
            </a:r>
            <a:r>
              <a:rPr lang="en-US" sz="700" dirty="0">
                <a:effectLst/>
                <a:latin typeface="Arial" panose="020B0604020202020204" pitchFamily="34" charset="0"/>
              </a:rPr>
              <a:t>, A.; Borrmann, A. (2023): BIM4EarlyLCA: An interactive visualization approach for early design support based on uncertain LCA results using open BIM. Developments in the Built Environment 16</a:t>
            </a:r>
          </a:p>
        </p:txBody>
      </p:sp>
    </p:spTree>
    <p:extLst>
      <p:ext uri="{BB962C8B-B14F-4D97-AF65-F5344CB8AC3E}">
        <p14:creationId xmlns:p14="http://schemas.microsoft.com/office/powerpoint/2010/main" val="421947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8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F69D44F0-6A34-0765-79B6-5CDEDF2F5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>
            <a:extLst>
              <a:ext uri="{FF2B5EF4-FFF2-40B4-BE49-F238E27FC236}">
                <a16:creationId xmlns:a16="http://schemas.microsoft.com/office/drawing/2014/main" id="{EBE71A4A-7F3B-3617-5077-72881C63DA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37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 err="1"/>
              <a:t>Conclusion</a:t>
            </a:r>
            <a:r>
              <a:rPr lang="de-CH" dirty="0"/>
              <a:t> PhD</a:t>
            </a:r>
            <a:endParaRPr dirty="0"/>
          </a:p>
        </p:txBody>
      </p:sp>
      <p:sp>
        <p:nvSpPr>
          <p:cNvPr id="77" name="Google Shape;77;p13">
            <a:extLst>
              <a:ext uri="{FF2B5EF4-FFF2-40B4-BE49-F238E27FC236}">
                <a16:creationId xmlns:a16="http://schemas.microsoft.com/office/drawing/2014/main" id="{B5AA850C-4489-F47E-52D7-E04C6629A45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" name="Textfeld 58">
            <a:extLst>
              <a:ext uri="{FF2B5EF4-FFF2-40B4-BE49-F238E27FC236}">
                <a16:creationId xmlns:a16="http://schemas.microsoft.com/office/drawing/2014/main" id="{B07267F2-6AB7-411E-0E68-94346C170E9F}"/>
              </a:ext>
            </a:extLst>
          </p:cNvPr>
          <p:cNvSpPr txBox="1"/>
          <p:nvPr/>
        </p:nvSpPr>
        <p:spPr>
          <a:xfrm>
            <a:off x="3856604" y="767194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>
                <a:latin typeface="Roboto" panose="02000000000000000000" pitchFamily="2" charset="0"/>
                <a:ea typeface="Roboto" panose="02000000000000000000" pitchFamily="2" charset="0"/>
              </a:rPr>
              <a:t>Automation</a:t>
            </a:r>
          </a:p>
        </p:txBody>
      </p:sp>
      <p:sp>
        <p:nvSpPr>
          <p:cNvPr id="4" name="Textfeld 59">
            <a:extLst>
              <a:ext uri="{FF2B5EF4-FFF2-40B4-BE49-F238E27FC236}">
                <a16:creationId xmlns:a16="http://schemas.microsoft.com/office/drawing/2014/main" id="{20B400D5-85F2-26C4-221E-967A517ADB45}"/>
              </a:ext>
            </a:extLst>
          </p:cNvPr>
          <p:cNvSpPr txBox="1"/>
          <p:nvPr/>
        </p:nvSpPr>
        <p:spPr>
          <a:xfrm>
            <a:off x="809419" y="4377009"/>
            <a:ext cx="14975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b="1" dirty="0">
                <a:latin typeface="Roboto" panose="02000000000000000000" pitchFamily="2" charset="0"/>
                <a:ea typeface="Roboto" panose="02000000000000000000" pitchFamily="2" charset="0"/>
              </a:rPr>
              <a:t>Database </a:t>
            </a:r>
            <a:r>
              <a:rPr lang="de-DE" sz="1200" b="1" dirty="0" err="1">
                <a:latin typeface="Roboto" panose="02000000000000000000" pitchFamily="2" charset="0"/>
                <a:ea typeface="Roboto" panose="02000000000000000000" pitchFamily="2" charset="0"/>
              </a:rPr>
              <a:t>structure</a:t>
            </a:r>
            <a:endParaRPr lang="de-DE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feld 60">
            <a:extLst>
              <a:ext uri="{FF2B5EF4-FFF2-40B4-BE49-F238E27FC236}">
                <a16:creationId xmlns:a16="http://schemas.microsoft.com/office/drawing/2014/main" id="{AAC6BEA8-3D6B-6D1C-5EEE-FE74FC47407E}"/>
              </a:ext>
            </a:extLst>
          </p:cNvPr>
          <p:cNvSpPr txBox="1"/>
          <p:nvPr/>
        </p:nvSpPr>
        <p:spPr>
          <a:xfrm>
            <a:off x="6385963" y="4377009"/>
            <a:ext cx="128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>
                <a:latin typeface="Roboto" panose="02000000000000000000" pitchFamily="2" charset="0"/>
                <a:ea typeface="Roboto" panose="02000000000000000000" pitchFamily="2" charset="0"/>
              </a:rPr>
              <a:t>LLM </a:t>
            </a:r>
            <a:r>
              <a:rPr lang="de-DE" sz="1200" b="1" dirty="0" err="1">
                <a:latin typeface="Roboto" panose="02000000000000000000" pitchFamily="2" charset="0"/>
                <a:ea typeface="Roboto" panose="02000000000000000000" pitchFamily="2" charset="0"/>
              </a:rPr>
              <a:t>fine</a:t>
            </a:r>
            <a:r>
              <a:rPr lang="de-DE" sz="1200" b="1" dirty="0">
                <a:latin typeface="Roboto" panose="02000000000000000000" pitchFamily="2" charset="0"/>
                <a:ea typeface="Roboto" panose="02000000000000000000" pitchFamily="2" charset="0"/>
              </a:rPr>
              <a:t>-tuning</a:t>
            </a:r>
          </a:p>
        </p:txBody>
      </p:sp>
      <p:cxnSp>
        <p:nvCxnSpPr>
          <p:cNvPr id="6" name="Gerader Verbinder 61">
            <a:extLst>
              <a:ext uri="{FF2B5EF4-FFF2-40B4-BE49-F238E27FC236}">
                <a16:creationId xmlns:a16="http://schemas.microsoft.com/office/drawing/2014/main" id="{19EAE7B2-5F07-1DA0-8F37-D32AEC44FE03}"/>
              </a:ext>
            </a:extLst>
          </p:cNvPr>
          <p:cNvCxnSpPr>
            <a:cxnSpLocks/>
          </p:cNvCxnSpPr>
          <p:nvPr/>
        </p:nvCxnSpPr>
        <p:spPr>
          <a:xfrm>
            <a:off x="4353179" y="3342305"/>
            <a:ext cx="2035956" cy="1184828"/>
          </a:xfrm>
          <a:prstGeom prst="line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2">
            <a:extLst>
              <a:ext uri="{FF2B5EF4-FFF2-40B4-BE49-F238E27FC236}">
                <a16:creationId xmlns:a16="http://schemas.microsoft.com/office/drawing/2014/main" id="{999B0679-4E79-92F5-CC5C-5B3D1E4F9A32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2306944" y="3342015"/>
            <a:ext cx="2044665" cy="1173494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63">
            <a:extLst>
              <a:ext uri="{FF2B5EF4-FFF2-40B4-BE49-F238E27FC236}">
                <a16:creationId xmlns:a16="http://schemas.microsoft.com/office/drawing/2014/main" id="{433E0E27-5A21-17C9-E9C0-1B2C131FB387}"/>
              </a:ext>
            </a:extLst>
          </p:cNvPr>
          <p:cNvCxnSpPr>
            <a:cxnSpLocks/>
            <a:endCxn id="3" idx="2"/>
          </p:cNvCxnSpPr>
          <p:nvPr/>
        </p:nvCxnSpPr>
        <p:spPr>
          <a:xfrm flipH="1" flipV="1">
            <a:off x="4352894" y="1044193"/>
            <a:ext cx="286" cy="2298113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64">
            <a:extLst>
              <a:ext uri="{FF2B5EF4-FFF2-40B4-BE49-F238E27FC236}">
                <a16:creationId xmlns:a16="http://schemas.microsoft.com/office/drawing/2014/main" id="{C6B5FB41-F9AB-DCDB-1359-B4C95BE31715}"/>
              </a:ext>
            </a:extLst>
          </p:cNvPr>
          <p:cNvSpPr/>
          <p:nvPr/>
        </p:nvSpPr>
        <p:spPr>
          <a:xfrm>
            <a:off x="4320967" y="1419417"/>
            <a:ext cx="63854" cy="63854"/>
          </a:xfrm>
          <a:prstGeom prst="ellipse">
            <a:avLst/>
          </a:prstGeom>
          <a:solidFill>
            <a:srgbClr val="98C6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10" name="Ellipse 65">
            <a:extLst>
              <a:ext uri="{FF2B5EF4-FFF2-40B4-BE49-F238E27FC236}">
                <a16:creationId xmlns:a16="http://schemas.microsoft.com/office/drawing/2014/main" id="{5402B426-3E3F-987D-B74F-8C70778C370A}"/>
              </a:ext>
            </a:extLst>
          </p:cNvPr>
          <p:cNvSpPr/>
          <p:nvPr/>
        </p:nvSpPr>
        <p:spPr>
          <a:xfrm rot="18064027">
            <a:off x="2659217" y="4276624"/>
            <a:ext cx="63854" cy="63854"/>
          </a:xfrm>
          <a:prstGeom prst="ellipse">
            <a:avLst/>
          </a:prstGeom>
          <a:solidFill>
            <a:srgbClr val="98C6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11" name="Ellipse 66">
            <a:extLst>
              <a:ext uri="{FF2B5EF4-FFF2-40B4-BE49-F238E27FC236}">
                <a16:creationId xmlns:a16="http://schemas.microsoft.com/office/drawing/2014/main" id="{0404C012-99CF-B25D-3FD7-73B20FB17395}"/>
              </a:ext>
            </a:extLst>
          </p:cNvPr>
          <p:cNvSpPr/>
          <p:nvPr/>
        </p:nvSpPr>
        <p:spPr>
          <a:xfrm rot="3379327">
            <a:off x="4559948" y="3439005"/>
            <a:ext cx="63854" cy="63854"/>
          </a:xfrm>
          <a:prstGeom prst="ellipse">
            <a:avLst/>
          </a:prstGeom>
          <a:solidFill>
            <a:srgbClr val="98C6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12" name="Ellipse 67">
            <a:extLst>
              <a:ext uri="{FF2B5EF4-FFF2-40B4-BE49-F238E27FC236}">
                <a16:creationId xmlns:a16="http://schemas.microsoft.com/office/drawing/2014/main" id="{15223283-9A10-E659-4FE1-64B4BA413389}"/>
              </a:ext>
            </a:extLst>
          </p:cNvPr>
          <p:cNvSpPr/>
          <p:nvPr/>
        </p:nvSpPr>
        <p:spPr>
          <a:xfrm>
            <a:off x="4320967" y="2544603"/>
            <a:ext cx="63854" cy="63854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13" name="Ellipse 68">
            <a:extLst>
              <a:ext uri="{FF2B5EF4-FFF2-40B4-BE49-F238E27FC236}">
                <a16:creationId xmlns:a16="http://schemas.microsoft.com/office/drawing/2014/main" id="{7466C905-00A7-E38B-15D1-4430314602B1}"/>
              </a:ext>
            </a:extLst>
          </p:cNvPr>
          <p:cNvSpPr/>
          <p:nvPr/>
        </p:nvSpPr>
        <p:spPr>
          <a:xfrm rot="18064027">
            <a:off x="4077702" y="3438429"/>
            <a:ext cx="63854" cy="63854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14" name="Ellipse 69">
            <a:extLst>
              <a:ext uri="{FF2B5EF4-FFF2-40B4-BE49-F238E27FC236}">
                <a16:creationId xmlns:a16="http://schemas.microsoft.com/office/drawing/2014/main" id="{B6E0CE75-AFCC-434B-2315-BF2DB4B666F6}"/>
              </a:ext>
            </a:extLst>
          </p:cNvPr>
          <p:cNvSpPr/>
          <p:nvPr/>
        </p:nvSpPr>
        <p:spPr>
          <a:xfrm rot="3379327">
            <a:off x="5490795" y="3988866"/>
            <a:ext cx="63854" cy="63854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15" name="Ellipse 70">
            <a:extLst>
              <a:ext uri="{FF2B5EF4-FFF2-40B4-BE49-F238E27FC236}">
                <a16:creationId xmlns:a16="http://schemas.microsoft.com/office/drawing/2014/main" id="{355A3136-B2C1-9074-25B7-FAEE3FF21438}"/>
              </a:ext>
            </a:extLst>
          </p:cNvPr>
          <p:cNvSpPr/>
          <p:nvPr/>
        </p:nvSpPr>
        <p:spPr>
          <a:xfrm>
            <a:off x="4320967" y="1971195"/>
            <a:ext cx="63854" cy="6385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16" name="Ellipse 71">
            <a:extLst>
              <a:ext uri="{FF2B5EF4-FFF2-40B4-BE49-F238E27FC236}">
                <a16:creationId xmlns:a16="http://schemas.microsoft.com/office/drawing/2014/main" id="{359CD1E8-CC8B-BDCA-965A-BAF658650FF8}"/>
              </a:ext>
            </a:extLst>
          </p:cNvPr>
          <p:cNvSpPr/>
          <p:nvPr/>
        </p:nvSpPr>
        <p:spPr>
          <a:xfrm rot="18064027">
            <a:off x="3151262" y="3988417"/>
            <a:ext cx="63854" cy="6385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17" name="Ellipse 72">
            <a:extLst>
              <a:ext uri="{FF2B5EF4-FFF2-40B4-BE49-F238E27FC236}">
                <a16:creationId xmlns:a16="http://schemas.microsoft.com/office/drawing/2014/main" id="{FC5E44BD-6EF3-6168-C41F-6E4B43189A53}"/>
              </a:ext>
            </a:extLst>
          </p:cNvPr>
          <p:cNvSpPr/>
          <p:nvPr/>
        </p:nvSpPr>
        <p:spPr>
          <a:xfrm rot="3379327">
            <a:off x="5982947" y="4280950"/>
            <a:ext cx="63854" cy="6385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/>
          </a:p>
        </p:txBody>
      </p:sp>
      <p:cxnSp>
        <p:nvCxnSpPr>
          <p:cNvPr id="18" name="Gerader Verbinder 73">
            <a:extLst>
              <a:ext uri="{FF2B5EF4-FFF2-40B4-BE49-F238E27FC236}">
                <a16:creationId xmlns:a16="http://schemas.microsoft.com/office/drawing/2014/main" id="{07110AD2-E4B3-F3E6-341F-648BF6A1C407}"/>
              </a:ext>
            </a:extLst>
          </p:cNvPr>
          <p:cNvCxnSpPr>
            <a:cxnSpLocks/>
          </p:cNvCxnSpPr>
          <p:nvPr/>
        </p:nvCxnSpPr>
        <p:spPr>
          <a:xfrm>
            <a:off x="5266452" y="3428611"/>
            <a:ext cx="0" cy="733493"/>
          </a:xfrm>
          <a:prstGeom prst="line">
            <a:avLst/>
          </a:prstGeom>
          <a:ln w="12700">
            <a:solidFill>
              <a:srgbClr val="5B9BD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74">
            <a:extLst>
              <a:ext uri="{FF2B5EF4-FFF2-40B4-BE49-F238E27FC236}">
                <a16:creationId xmlns:a16="http://schemas.microsoft.com/office/drawing/2014/main" id="{513F9126-0AB2-99AF-883B-CC60FA14D87A}"/>
              </a:ext>
            </a:extLst>
          </p:cNvPr>
          <p:cNvCxnSpPr>
            <a:cxnSpLocks/>
          </p:cNvCxnSpPr>
          <p:nvPr/>
        </p:nvCxnSpPr>
        <p:spPr>
          <a:xfrm flipH="1">
            <a:off x="5279738" y="4041386"/>
            <a:ext cx="207259" cy="120718"/>
          </a:xfrm>
          <a:prstGeom prst="line">
            <a:avLst/>
          </a:prstGeom>
          <a:ln w="12700">
            <a:solidFill>
              <a:srgbClr val="5B9BD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75">
            <a:extLst>
              <a:ext uri="{FF2B5EF4-FFF2-40B4-BE49-F238E27FC236}">
                <a16:creationId xmlns:a16="http://schemas.microsoft.com/office/drawing/2014/main" id="{D79E2943-24E8-778D-331D-18E1514EC34C}"/>
              </a:ext>
            </a:extLst>
          </p:cNvPr>
          <p:cNvCxnSpPr>
            <a:cxnSpLocks/>
          </p:cNvCxnSpPr>
          <p:nvPr/>
        </p:nvCxnSpPr>
        <p:spPr>
          <a:xfrm flipH="1" flipV="1">
            <a:off x="4133105" y="3494513"/>
            <a:ext cx="1133695" cy="667592"/>
          </a:xfrm>
          <a:prstGeom prst="line">
            <a:avLst/>
          </a:prstGeom>
          <a:ln w="12700">
            <a:solidFill>
              <a:srgbClr val="5B9BD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78">
            <a:extLst>
              <a:ext uri="{FF2B5EF4-FFF2-40B4-BE49-F238E27FC236}">
                <a16:creationId xmlns:a16="http://schemas.microsoft.com/office/drawing/2014/main" id="{2D9B6785-F4A9-D0F9-E201-9C087E91EC82}"/>
              </a:ext>
            </a:extLst>
          </p:cNvPr>
          <p:cNvCxnSpPr>
            <a:cxnSpLocks/>
          </p:cNvCxnSpPr>
          <p:nvPr/>
        </p:nvCxnSpPr>
        <p:spPr>
          <a:xfrm flipH="1" flipV="1">
            <a:off x="2709483" y="4335513"/>
            <a:ext cx="194575" cy="113266"/>
          </a:xfrm>
          <a:prstGeom prst="line">
            <a:avLst/>
          </a:prstGeom>
          <a:ln w="12700">
            <a:solidFill>
              <a:srgbClr val="98C6E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79">
            <a:extLst>
              <a:ext uri="{FF2B5EF4-FFF2-40B4-BE49-F238E27FC236}">
                <a16:creationId xmlns:a16="http://schemas.microsoft.com/office/drawing/2014/main" id="{D3F6587E-3AF9-88FF-5049-F834ACC5677F}"/>
              </a:ext>
            </a:extLst>
          </p:cNvPr>
          <p:cNvCxnSpPr>
            <a:cxnSpLocks/>
          </p:cNvCxnSpPr>
          <p:nvPr/>
        </p:nvCxnSpPr>
        <p:spPr>
          <a:xfrm flipH="1">
            <a:off x="2904181" y="3484401"/>
            <a:ext cx="1665689" cy="962914"/>
          </a:xfrm>
          <a:prstGeom prst="line">
            <a:avLst/>
          </a:prstGeom>
          <a:ln w="12700">
            <a:solidFill>
              <a:srgbClr val="98C6E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81">
            <a:extLst>
              <a:ext uri="{FF2B5EF4-FFF2-40B4-BE49-F238E27FC236}">
                <a16:creationId xmlns:a16="http://schemas.microsoft.com/office/drawing/2014/main" id="{506BE30A-CF42-EE8D-235E-DBB02847CE60}"/>
              </a:ext>
            </a:extLst>
          </p:cNvPr>
          <p:cNvCxnSpPr>
            <a:cxnSpLocks/>
          </p:cNvCxnSpPr>
          <p:nvPr/>
        </p:nvCxnSpPr>
        <p:spPr>
          <a:xfrm>
            <a:off x="4847794" y="3675559"/>
            <a:ext cx="3710" cy="1316348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82">
            <a:extLst>
              <a:ext uri="{FF2B5EF4-FFF2-40B4-BE49-F238E27FC236}">
                <a16:creationId xmlns:a16="http://schemas.microsoft.com/office/drawing/2014/main" id="{23762D23-2C7C-29DF-66F3-5FDFFDCBB06B}"/>
              </a:ext>
            </a:extLst>
          </p:cNvPr>
          <p:cNvCxnSpPr>
            <a:cxnSpLocks/>
          </p:cNvCxnSpPr>
          <p:nvPr/>
        </p:nvCxnSpPr>
        <p:spPr>
          <a:xfrm flipH="1" flipV="1">
            <a:off x="3209261" y="4035112"/>
            <a:ext cx="1634173" cy="95422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83">
            <a:extLst>
              <a:ext uri="{FF2B5EF4-FFF2-40B4-BE49-F238E27FC236}">
                <a16:creationId xmlns:a16="http://schemas.microsoft.com/office/drawing/2014/main" id="{BBEEF98D-0B68-C819-E711-3CFB3FE0D927}"/>
              </a:ext>
            </a:extLst>
          </p:cNvPr>
          <p:cNvCxnSpPr>
            <a:cxnSpLocks/>
          </p:cNvCxnSpPr>
          <p:nvPr/>
        </p:nvCxnSpPr>
        <p:spPr>
          <a:xfrm flipH="1">
            <a:off x="4843434" y="4320390"/>
            <a:ext cx="1173760" cy="668947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84">
            <a:extLst>
              <a:ext uri="{FF2B5EF4-FFF2-40B4-BE49-F238E27FC236}">
                <a16:creationId xmlns:a16="http://schemas.microsoft.com/office/drawing/2014/main" id="{443EC20A-E782-402F-D914-09A0DE47659B}"/>
              </a:ext>
            </a:extLst>
          </p:cNvPr>
          <p:cNvSpPr/>
          <p:nvPr/>
        </p:nvSpPr>
        <p:spPr>
          <a:xfrm>
            <a:off x="4550868" y="3548463"/>
            <a:ext cx="614262" cy="251738"/>
          </a:xfrm>
          <a:prstGeom prst="rect">
            <a:avLst/>
          </a:prstGeom>
          <a:solidFill>
            <a:srgbClr val="0070C0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BEPS</a:t>
            </a:r>
          </a:p>
        </p:txBody>
      </p:sp>
      <p:sp>
        <p:nvSpPr>
          <p:cNvPr id="27" name="Textfeld 86">
            <a:extLst>
              <a:ext uri="{FF2B5EF4-FFF2-40B4-BE49-F238E27FC236}">
                <a16:creationId xmlns:a16="http://schemas.microsoft.com/office/drawing/2014/main" id="{3A4B46B2-978D-3999-B2F3-A34A32B871FB}"/>
              </a:ext>
            </a:extLst>
          </p:cNvPr>
          <p:cNvSpPr txBox="1"/>
          <p:nvPr/>
        </p:nvSpPr>
        <p:spPr>
          <a:xfrm>
            <a:off x="4354410" y="2439171"/>
            <a:ext cx="1795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latin typeface="Roboto" panose="02000000000000000000" pitchFamily="2" charset="0"/>
                <a:ea typeface="Roboto" panose="02000000000000000000" pitchFamily="2" charset="0"/>
              </a:rPr>
              <a:t>Decision</a:t>
            </a:r>
            <a:r>
              <a:rPr lang="de-DE" sz="11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e-DE" sz="1100" dirty="0" err="1">
                <a:latin typeface="Roboto" panose="02000000000000000000" pitchFamily="2" charset="0"/>
                <a:ea typeface="Roboto" panose="02000000000000000000" pitchFamily="2" charset="0"/>
              </a:rPr>
              <a:t>assistance</a:t>
            </a:r>
            <a:endParaRPr lang="de-DE" sz="11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8" name="Textfeld 87">
            <a:extLst>
              <a:ext uri="{FF2B5EF4-FFF2-40B4-BE49-F238E27FC236}">
                <a16:creationId xmlns:a16="http://schemas.microsoft.com/office/drawing/2014/main" id="{DC943EBA-5B3E-0435-8069-F368D77B63D6}"/>
              </a:ext>
            </a:extLst>
          </p:cNvPr>
          <p:cNvSpPr txBox="1"/>
          <p:nvPr/>
        </p:nvSpPr>
        <p:spPr>
          <a:xfrm>
            <a:off x="4354410" y="1864871"/>
            <a:ext cx="1795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latin typeface="Roboto" panose="02000000000000000000" pitchFamily="2" charset="0"/>
                <a:ea typeface="Roboto" panose="02000000000000000000" pitchFamily="2" charset="0"/>
              </a:rPr>
              <a:t>Semi-</a:t>
            </a:r>
            <a:r>
              <a:rPr lang="de-DE" sz="1100" dirty="0" err="1">
                <a:latin typeface="Roboto" panose="02000000000000000000" pitchFamily="2" charset="0"/>
                <a:ea typeface="Roboto" panose="02000000000000000000" pitchFamily="2" charset="0"/>
              </a:rPr>
              <a:t>automated</a:t>
            </a:r>
            <a:endParaRPr lang="de-DE" sz="11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Textfeld 88">
            <a:extLst>
              <a:ext uri="{FF2B5EF4-FFF2-40B4-BE49-F238E27FC236}">
                <a16:creationId xmlns:a16="http://schemas.microsoft.com/office/drawing/2014/main" id="{FEC1C9A5-47EB-43FF-1AA2-0167610129CA}"/>
              </a:ext>
            </a:extLst>
          </p:cNvPr>
          <p:cNvSpPr txBox="1"/>
          <p:nvPr/>
        </p:nvSpPr>
        <p:spPr>
          <a:xfrm>
            <a:off x="4354761" y="1316206"/>
            <a:ext cx="1795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latin typeface="Roboto" panose="02000000000000000000" pitchFamily="2" charset="0"/>
                <a:ea typeface="Roboto" panose="02000000000000000000" pitchFamily="2" charset="0"/>
              </a:rPr>
              <a:t>Fully </a:t>
            </a:r>
            <a:r>
              <a:rPr lang="de-DE" sz="1100" dirty="0" err="1">
                <a:latin typeface="Roboto" panose="02000000000000000000" pitchFamily="2" charset="0"/>
                <a:ea typeface="Roboto" panose="02000000000000000000" pitchFamily="2" charset="0"/>
              </a:rPr>
              <a:t>automated</a:t>
            </a:r>
            <a:endParaRPr lang="de-DE" sz="11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0" name="Textfeld 89">
            <a:extLst>
              <a:ext uri="{FF2B5EF4-FFF2-40B4-BE49-F238E27FC236}">
                <a16:creationId xmlns:a16="http://schemas.microsoft.com/office/drawing/2014/main" id="{1675DAEA-F1C3-8E87-3455-AC8B421E586D}"/>
              </a:ext>
            </a:extLst>
          </p:cNvPr>
          <p:cNvSpPr txBox="1"/>
          <p:nvPr/>
        </p:nvSpPr>
        <p:spPr>
          <a:xfrm rot="19743234">
            <a:off x="4463939" y="2877788"/>
            <a:ext cx="1795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latin typeface="Roboto" panose="02000000000000000000" pitchFamily="2" charset="0"/>
                <a:ea typeface="Roboto" panose="02000000000000000000" pitchFamily="2" charset="0"/>
              </a:rPr>
              <a:t>No</a:t>
            </a:r>
            <a:r>
              <a:rPr lang="de-DE" sz="11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e-DE" sz="1100" dirty="0" err="1">
                <a:latin typeface="Roboto" panose="02000000000000000000" pitchFamily="2" charset="0"/>
                <a:ea typeface="Roboto" panose="02000000000000000000" pitchFamily="2" charset="0"/>
              </a:rPr>
              <a:t>fine</a:t>
            </a:r>
            <a:r>
              <a:rPr lang="de-DE" sz="1100" dirty="0">
                <a:latin typeface="Roboto" panose="02000000000000000000" pitchFamily="2" charset="0"/>
                <a:ea typeface="Roboto" panose="02000000000000000000" pitchFamily="2" charset="0"/>
              </a:rPr>
              <a:t>-tuning</a:t>
            </a:r>
          </a:p>
        </p:txBody>
      </p:sp>
      <p:sp>
        <p:nvSpPr>
          <p:cNvPr id="31" name="Textfeld 90">
            <a:extLst>
              <a:ext uri="{FF2B5EF4-FFF2-40B4-BE49-F238E27FC236}">
                <a16:creationId xmlns:a16="http://schemas.microsoft.com/office/drawing/2014/main" id="{71591D8F-F79F-E23B-B02E-475726BFF49C}"/>
              </a:ext>
            </a:extLst>
          </p:cNvPr>
          <p:cNvSpPr txBox="1"/>
          <p:nvPr/>
        </p:nvSpPr>
        <p:spPr>
          <a:xfrm rot="19743234">
            <a:off x="5386500" y="3396889"/>
            <a:ext cx="19142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latin typeface="Roboto" panose="02000000000000000000" pitchFamily="2" charset="0"/>
                <a:ea typeface="Roboto" panose="02000000000000000000" pitchFamily="2" charset="0"/>
              </a:rPr>
              <a:t>Monolingual </a:t>
            </a:r>
            <a:r>
              <a:rPr lang="de-DE" sz="1100" dirty="0" err="1">
                <a:latin typeface="Roboto" panose="02000000000000000000" pitchFamily="2" charset="0"/>
                <a:ea typeface="Roboto" panose="02000000000000000000" pitchFamily="2" charset="0"/>
              </a:rPr>
              <a:t>fine</a:t>
            </a:r>
            <a:r>
              <a:rPr lang="de-DE" sz="1100" dirty="0">
                <a:latin typeface="Roboto" panose="02000000000000000000" pitchFamily="2" charset="0"/>
                <a:ea typeface="Roboto" panose="02000000000000000000" pitchFamily="2" charset="0"/>
              </a:rPr>
              <a:t>-tuning</a:t>
            </a:r>
          </a:p>
        </p:txBody>
      </p:sp>
      <p:sp>
        <p:nvSpPr>
          <p:cNvPr id="32" name="Textfeld 91">
            <a:extLst>
              <a:ext uri="{FF2B5EF4-FFF2-40B4-BE49-F238E27FC236}">
                <a16:creationId xmlns:a16="http://schemas.microsoft.com/office/drawing/2014/main" id="{480514D0-409B-D04C-B6FF-72B560EF78F8}"/>
              </a:ext>
            </a:extLst>
          </p:cNvPr>
          <p:cNvSpPr txBox="1"/>
          <p:nvPr/>
        </p:nvSpPr>
        <p:spPr>
          <a:xfrm rot="19743234">
            <a:off x="5888181" y="3716328"/>
            <a:ext cx="1795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latin typeface="Roboto" panose="02000000000000000000" pitchFamily="2" charset="0"/>
                <a:ea typeface="Roboto" panose="02000000000000000000" pitchFamily="2" charset="0"/>
              </a:rPr>
              <a:t>Multilingual </a:t>
            </a:r>
            <a:r>
              <a:rPr lang="de-DE" sz="1100" dirty="0" err="1">
                <a:latin typeface="Roboto" panose="02000000000000000000" pitchFamily="2" charset="0"/>
                <a:ea typeface="Roboto" panose="02000000000000000000" pitchFamily="2" charset="0"/>
              </a:rPr>
              <a:t>fine</a:t>
            </a:r>
            <a:r>
              <a:rPr lang="de-DE" sz="1100" dirty="0">
                <a:latin typeface="Roboto" panose="02000000000000000000" pitchFamily="2" charset="0"/>
                <a:ea typeface="Roboto" panose="02000000000000000000" pitchFamily="2" charset="0"/>
              </a:rPr>
              <a:t>-tuning</a:t>
            </a:r>
          </a:p>
        </p:txBody>
      </p:sp>
      <p:sp>
        <p:nvSpPr>
          <p:cNvPr id="33" name="Textfeld 92">
            <a:extLst>
              <a:ext uri="{FF2B5EF4-FFF2-40B4-BE49-F238E27FC236}">
                <a16:creationId xmlns:a16="http://schemas.microsoft.com/office/drawing/2014/main" id="{BB5F7307-14F8-59CD-189C-3E50C3A6E32B}"/>
              </a:ext>
            </a:extLst>
          </p:cNvPr>
          <p:cNvSpPr txBox="1"/>
          <p:nvPr/>
        </p:nvSpPr>
        <p:spPr>
          <a:xfrm rot="1925833">
            <a:off x="2449214" y="2774912"/>
            <a:ext cx="17958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100" dirty="0" err="1">
                <a:latin typeface="Roboto" panose="02000000000000000000" pitchFamily="2" charset="0"/>
                <a:ea typeface="Roboto" panose="02000000000000000000" pitchFamily="2" charset="0"/>
              </a:rPr>
              <a:t>Unstructured</a:t>
            </a:r>
            <a:r>
              <a:rPr lang="de-DE" sz="11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algn="r"/>
            <a:r>
              <a:rPr lang="de-DE" sz="1100" dirty="0">
                <a:latin typeface="Roboto" panose="02000000000000000000" pitchFamily="2" charset="0"/>
                <a:ea typeface="Roboto" panose="02000000000000000000" pitchFamily="2" charset="0"/>
              </a:rPr>
              <a:t>(EPEA)</a:t>
            </a:r>
          </a:p>
        </p:txBody>
      </p:sp>
      <p:sp>
        <p:nvSpPr>
          <p:cNvPr id="34" name="Textfeld 93">
            <a:extLst>
              <a:ext uri="{FF2B5EF4-FFF2-40B4-BE49-F238E27FC236}">
                <a16:creationId xmlns:a16="http://schemas.microsoft.com/office/drawing/2014/main" id="{9A5E3F53-BEF9-2C2D-7DCB-6CD9FE0AE1B1}"/>
              </a:ext>
            </a:extLst>
          </p:cNvPr>
          <p:cNvSpPr txBox="1"/>
          <p:nvPr/>
        </p:nvSpPr>
        <p:spPr>
          <a:xfrm rot="1925833">
            <a:off x="1521976" y="3324996"/>
            <a:ext cx="17958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100" dirty="0" err="1">
                <a:latin typeface="Roboto" panose="02000000000000000000" pitchFamily="2" charset="0"/>
                <a:ea typeface="Roboto" panose="02000000000000000000" pitchFamily="2" charset="0"/>
              </a:rPr>
              <a:t>Pre-structured</a:t>
            </a:r>
            <a:r>
              <a:rPr lang="de-DE" sz="11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algn="r"/>
            <a:r>
              <a:rPr lang="de-DE" sz="1100" dirty="0">
                <a:latin typeface="Roboto" panose="02000000000000000000" pitchFamily="2" charset="0"/>
                <a:ea typeface="Roboto" panose="02000000000000000000" pitchFamily="2" charset="0"/>
              </a:rPr>
              <a:t>(NREL)</a:t>
            </a:r>
          </a:p>
        </p:txBody>
      </p:sp>
      <p:sp>
        <p:nvSpPr>
          <p:cNvPr id="35" name="Textfeld 94">
            <a:extLst>
              <a:ext uri="{FF2B5EF4-FFF2-40B4-BE49-F238E27FC236}">
                <a16:creationId xmlns:a16="http://schemas.microsoft.com/office/drawing/2014/main" id="{DACD9ABE-0984-BDDE-AE16-14A407CDAC6A}"/>
              </a:ext>
            </a:extLst>
          </p:cNvPr>
          <p:cNvSpPr txBox="1">
            <a:spLocks/>
          </p:cNvSpPr>
          <p:nvPr/>
        </p:nvSpPr>
        <p:spPr>
          <a:xfrm rot="1925833">
            <a:off x="658902" y="3505270"/>
            <a:ext cx="2197667" cy="430887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de-DE" sz="1100" dirty="0" err="1">
                <a:latin typeface="Roboto" panose="02000000000000000000" pitchFamily="2" charset="0"/>
                <a:ea typeface="Roboto" panose="02000000000000000000" pitchFamily="2" charset="0"/>
              </a:rPr>
              <a:t>Detailed</a:t>
            </a:r>
            <a:r>
              <a:rPr lang="de-DE" sz="11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e-DE" sz="1100" dirty="0" err="1">
                <a:latin typeface="Roboto" panose="02000000000000000000" pitchFamily="2" charset="0"/>
                <a:ea typeface="Roboto" panose="02000000000000000000" pitchFamily="2" charset="0"/>
              </a:rPr>
              <a:t>structured</a:t>
            </a:r>
            <a:r>
              <a:rPr lang="de-DE" sz="11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algn="r"/>
            <a:r>
              <a:rPr lang="de-DE" sz="110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de-DE" sz="1100" dirty="0" err="1">
                <a:latin typeface="Roboto" panose="02000000000000000000" pitchFamily="2" charset="0"/>
                <a:ea typeface="Roboto" panose="02000000000000000000" pitchFamily="2" charset="0"/>
              </a:rPr>
              <a:t>LKdb</a:t>
            </a:r>
            <a:r>
              <a:rPr lang="de-DE" sz="1100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</p:txBody>
      </p:sp>
      <p:cxnSp>
        <p:nvCxnSpPr>
          <p:cNvPr id="36" name="Gerader Verbinder 95">
            <a:extLst>
              <a:ext uri="{FF2B5EF4-FFF2-40B4-BE49-F238E27FC236}">
                <a16:creationId xmlns:a16="http://schemas.microsoft.com/office/drawing/2014/main" id="{70E6D6A5-9E1D-827F-570E-82D21EFAA061}"/>
              </a:ext>
            </a:extLst>
          </p:cNvPr>
          <p:cNvCxnSpPr>
            <a:cxnSpLocks/>
          </p:cNvCxnSpPr>
          <p:nvPr/>
        </p:nvCxnSpPr>
        <p:spPr>
          <a:xfrm flipH="1">
            <a:off x="2904059" y="2511025"/>
            <a:ext cx="2" cy="1909178"/>
          </a:xfrm>
          <a:prstGeom prst="line">
            <a:avLst/>
          </a:prstGeom>
          <a:ln w="12700">
            <a:solidFill>
              <a:srgbClr val="98C6E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hteck 76">
            <a:extLst>
              <a:ext uri="{FF2B5EF4-FFF2-40B4-BE49-F238E27FC236}">
                <a16:creationId xmlns:a16="http://schemas.microsoft.com/office/drawing/2014/main" id="{7C7B70A7-3C90-291C-E6A7-8919CE1DE065}"/>
              </a:ext>
            </a:extLst>
          </p:cNvPr>
          <p:cNvSpPr/>
          <p:nvPr/>
        </p:nvSpPr>
        <p:spPr>
          <a:xfrm>
            <a:off x="4968423" y="3276849"/>
            <a:ext cx="614262" cy="251738"/>
          </a:xfrm>
          <a:prstGeom prst="rect">
            <a:avLst/>
          </a:prstGeom>
          <a:solidFill>
            <a:srgbClr val="5B9BD5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MP</a:t>
            </a:r>
            <a:endParaRPr kumimoji="0" lang="de-DE" sz="1200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8" name="Rechteck 80">
            <a:extLst>
              <a:ext uri="{FF2B5EF4-FFF2-40B4-BE49-F238E27FC236}">
                <a16:creationId xmlns:a16="http://schemas.microsoft.com/office/drawing/2014/main" id="{8CB6388C-5BA6-EB40-135A-257E71E59C0D}"/>
              </a:ext>
            </a:extLst>
          </p:cNvPr>
          <p:cNvSpPr/>
          <p:nvPr/>
        </p:nvSpPr>
        <p:spPr>
          <a:xfrm>
            <a:off x="2594999" y="2339614"/>
            <a:ext cx="614262" cy="251738"/>
          </a:xfrm>
          <a:prstGeom prst="rect">
            <a:avLst/>
          </a:prstGeom>
          <a:solidFill>
            <a:srgbClr val="98C6EA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LCA</a:t>
            </a:r>
            <a:endParaRPr kumimoji="0" lang="de-DE" sz="1200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4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6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7" grpId="0" animBg="1"/>
      <p:bldP spid="3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1902E-C88E-7731-D058-5C215A055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Outlook – </a:t>
            </a:r>
            <a:r>
              <a:rPr lang="de-CH" dirty="0" err="1"/>
              <a:t>workshop</a:t>
            </a:r>
            <a:r>
              <a:rPr lang="de-CH" dirty="0"/>
              <a:t> </a:t>
            </a:r>
            <a:r>
              <a:rPr lang="de-CH" dirty="0" err="1"/>
              <a:t>focus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372DED-846E-441E-176D-0A544BF5D5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Comparing</a:t>
            </a:r>
            <a:r>
              <a:rPr lang="de-CH" dirty="0"/>
              <a:t> different LLM-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err="1"/>
              <a:t>workflows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LCA material </a:t>
            </a:r>
            <a:r>
              <a:rPr lang="de-CH" dirty="0" err="1"/>
              <a:t>dataset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IfcMaterials</a:t>
            </a:r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D4034-70F8-3E27-BCB5-41BA3CF113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2B7EC6-4F67-6C9D-82EB-A1EF43F86A77}"/>
              </a:ext>
            </a:extLst>
          </p:cNvPr>
          <p:cNvSpPr/>
          <p:nvPr/>
        </p:nvSpPr>
        <p:spPr>
          <a:xfrm>
            <a:off x="1456801" y="2167890"/>
            <a:ext cx="2148840" cy="11544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de-CH" b="1" u="sng" dirty="0" err="1"/>
              <a:t>Activity</a:t>
            </a:r>
            <a:r>
              <a:rPr lang="de-CH" b="1" u="sng" dirty="0"/>
              <a:t> III</a:t>
            </a:r>
          </a:p>
          <a:p>
            <a:pPr lvl="1" algn="ctr"/>
            <a:endParaRPr lang="de-CH" b="1" u="sng" dirty="0"/>
          </a:p>
          <a:p>
            <a:pPr lvl="1" algn="ctr"/>
            <a:r>
              <a:rPr lang="de-CH" dirty="0"/>
              <a:t>STS-</a:t>
            </a:r>
            <a:r>
              <a:rPr lang="de-CH" dirty="0" err="1"/>
              <a:t>based</a:t>
            </a:r>
            <a:r>
              <a:rPr lang="de-CH" dirty="0"/>
              <a:t> </a:t>
            </a:r>
          </a:p>
          <a:p>
            <a:pPr lvl="1" algn="ctr"/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approach</a:t>
            </a:r>
            <a:endParaRPr lang="de-CH" dirty="0"/>
          </a:p>
          <a:p>
            <a:pPr lvl="1" algn="ctr"/>
            <a:r>
              <a:rPr lang="de-CH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E970D2-03F5-CEC7-BB04-737ABAD111BE}"/>
              </a:ext>
            </a:extLst>
          </p:cNvPr>
          <p:cNvSpPr/>
          <p:nvPr/>
        </p:nvSpPr>
        <p:spPr>
          <a:xfrm>
            <a:off x="5538360" y="2167890"/>
            <a:ext cx="2148840" cy="11544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de-CH" b="1" u="sng" dirty="0" err="1"/>
              <a:t>Activity</a:t>
            </a:r>
            <a:r>
              <a:rPr lang="de-CH" b="1" u="sng" dirty="0"/>
              <a:t> IV</a:t>
            </a:r>
          </a:p>
          <a:p>
            <a:pPr lvl="1" algn="ctr"/>
            <a:endParaRPr lang="de-CH" b="1" u="sng" dirty="0"/>
          </a:p>
          <a:p>
            <a:pPr lvl="1" algn="ctr"/>
            <a:r>
              <a:rPr lang="de-CH" dirty="0"/>
              <a:t>Prompt-</a:t>
            </a:r>
            <a:r>
              <a:rPr lang="de-CH" dirty="0" err="1"/>
              <a:t>based</a:t>
            </a:r>
            <a:r>
              <a:rPr lang="de-CH" dirty="0"/>
              <a:t> </a:t>
            </a:r>
          </a:p>
          <a:p>
            <a:pPr lvl="1" algn="ctr"/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approach</a:t>
            </a:r>
            <a:endParaRPr lang="de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9D1020-F944-324A-9327-609B808D92E0}"/>
              </a:ext>
            </a:extLst>
          </p:cNvPr>
          <p:cNvSpPr txBox="1"/>
          <p:nvPr/>
        </p:nvSpPr>
        <p:spPr>
          <a:xfrm>
            <a:off x="1456801" y="3508050"/>
            <a:ext cx="23303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embeddings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raw</a:t>
            </a:r>
            <a:r>
              <a:rPr lang="de-CH" dirty="0"/>
              <a:t> </a:t>
            </a:r>
            <a:r>
              <a:rPr lang="de-CH" dirty="0" err="1"/>
              <a:t>vectors</a:t>
            </a:r>
            <a:endParaRPr lang="de-CH" dirty="0"/>
          </a:p>
          <a:p>
            <a:pPr marL="285750" indent="-285750">
              <a:buFontTx/>
              <a:buChar char="-"/>
            </a:pPr>
            <a:r>
              <a:rPr lang="de-CH" dirty="0" err="1"/>
              <a:t>Calculates</a:t>
            </a:r>
            <a:r>
              <a:rPr lang="de-CH" dirty="0"/>
              <a:t> </a:t>
            </a:r>
            <a:r>
              <a:rPr lang="de-CH" dirty="0" err="1"/>
              <a:t>cosine</a:t>
            </a:r>
            <a:r>
              <a:rPr lang="de-CH" dirty="0"/>
              <a:t> </a:t>
            </a:r>
            <a:r>
              <a:rPr lang="de-CH" dirty="0" err="1"/>
              <a:t>similarity</a:t>
            </a:r>
            <a:endParaRPr lang="de-CH" dirty="0"/>
          </a:p>
          <a:p>
            <a:pPr marL="285750" indent="-285750">
              <a:buFontTx/>
              <a:buChar char="-"/>
            </a:pPr>
            <a:r>
              <a:rPr lang="de-CH" dirty="0"/>
              <a:t>Static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72CA94-9DA9-2008-0C24-3B3BB53EC141}"/>
              </a:ext>
            </a:extLst>
          </p:cNvPr>
          <p:cNvSpPr txBox="1"/>
          <p:nvPr/>
        </p:nvSpPr>
        <p:spPr>
          <a:xfrm>
            <a:off x="5538360" y="3508050"/>
            <a:ext cx="23303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instructional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LLM</a:t>
            </a:r>
          </a:p>
          <a:p>
            <a:pPr marL="285750" indent="-285750">
              <a:buFontTx/>
              <a:buChar char="-"/>
            </a:pPr>
            <a:r>
              <a:rPr lang="de-CH" dirty="0" err="1"/>
              <a:t>Context</a:t>
            </a:r>
            <a:r>
              <a:rPr lang="de-CH" dirty="0"/>
              <a:t>-aware </a:t>
            </a:r>
            <a:r>
              <a:rPr lang="de-CH" dirty="0" err="1"/>
              <a:t>reasoning</a:t>
            </a:r>
            <a:endParaRPr lang="de-CH" dirty="0"/>
          </a:p>
          <a:p>
            <a:pPr marL="285750" indent="-285750">
              <a:buFontTx/>
              <a:buChar char="-"/>
            </a:pPr>
            <a:r>
              <a:rPr lang="de-CH" dirty="0"/>
              <a:t>Dynamic</a:t>
            </a:r>
          </a:p>
        </p:txBody>
      </p:sp>
    </p:spTree>
    <p:extLst>
      <p:ext uri="{BB962C8B-B14F-4D97-AF65-F5344CB8AC3E}">
        <p14:creationId xmlns:p14="http://schemas.microsoft.com/office/powerpoint/2010/main" val="153078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E98BE4C4-710B-DFF8-3675-D0B433945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>
            <a:extLst>
              <a:ext uri="{FF2B5EF4-FFF2-40B4-BE49-F238E27FC236}">
                <a16:creationId xmlns:a16="http://schemas.microsoft.com/office/drawing/2014/main" id="{F790BA5B-19A7-512A-5767-CEDA4C9A62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37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Outlook – </a:t>
            </a:r>
            <a:r>
              <a:rPr lang="de-CH" dirty="0" err="1"/>
              <a:t>workshop</a:t>
            </a:r>
            <a:r>
              <a:rPr lang="de-CH" dirty="0"/>
              <a:t> </a:t>
            </a:r>
            <a:endParaRPr dirty="0"/>
          </a:p>
        </p:txBody>
      </p:sp>
      <p:sp>
        <p:nvSpPr>
          <p:cNvPr id="77" name="Google Shape;77;p13">
            <a:extLst>
              <a:ext uri="{FF2B5EF4-FFF2-40B4-BE49-F238E27FC236}">
                <a16:creationId xmlns:a16="http://schemas.microsoft.com/office/drawing/2014/main" id="{6392B04D-05D0-9BA9-2AD7-1E6E2C962E0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45994909-91EF-A05E-6FBB-A533BE3FF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885" y="1581258"/>
            <a:ext cx="6050229" cy="341059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8ECC5F6-695C-51A2-7D16-BF379723C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884" y="1584708"/>
            <a:ext cx="6050229" cy="342645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E550966-6192-B51B-CCD6-3EF687C6E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6883" y="1577678"/>
            <a:ext cx="6050230" cy="344051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24C8724-A780-3795-4B4F-12DB070602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6882" y="1574227"/>
            <a:ext cx="6050230" cy="3432799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B34398C4-7A9A-48F9-399D-7EFA27B6501C}"/>
              </a:ext>
            </a:extLst>
          </p:cNvPr>
          <p:cNvSpPr/>
          <p:nvPr/>
        </p:nvSpPr>
        <p:spPr>
          <a:xfrm>
            <a:off x="1592580" y="1017725"/>
            <a:ext cx="1310640" cy="3538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050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de-CH" sz="1050" dirty="0" err="1">
                <a:solidFill>
                  <a:schemeClr val="accent1">
                    <a:lumMod val="50000"/>
                  </a:schemeClr>
                </a:solidFill>
              </a:rPr>
              <a:t>Category</a:t>
            </a:r>
            <a:r>
              <a:rPr lang="de-CH" sz="105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CH" sz="1050" dirty="0" err="1">
                <a:solidFill>
                  <a:schemeClr val="accent1">
                    <a:lumMod val="50000"/>
                  </a:schemeClr>
                </a:solidFill>
              </a:rPr>
              <a:t>level</a:t>
            </a:r>
            <a:endParaRPr lang="de-CH" sz="105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E24FD81-7B1F-8808-423D-E2D894EC0CF5}"/>
              </a:ext>
            </a:extLst>
          </p:cNvPr>
          <p:cNvSpPr/>
          <p:nvPr/>
        </p:nvSpPr>
        <p:spPr>
          <a:xfrm>
            <a:off x="3153630" y="1017724"/>
            <a:ext cx="1310640" cy="3538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050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de-CH" sz="1050" dirty="0" err="1">
                <a:solidFill>
                  <a:schemeClr val="accent1">
                    <a:lumMod val="50000"/>
                  </a:schemeClr>
                </a:solidFill>
              </a:rPr>
              <a:t>Category</a:t>
            </a:r>
            <a:r>
              <a:rPr lang="de-CH" sz="105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CH" sz="1050" dirty="0" err="1">
                <a:solidFill>
                  <a:schemeClr val="accent1">
                    <a:lumMod val="50000"/>
                  </a:schemeClr>
                </a:solidFill>
              </a:rPr>
              <a:t>level</a:t>
            </a:r>
            <a:endParaRPr lang="de-CH" sz="105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397056E-80D5-961C-DA9A-10D6713F8AC0}"/>
              </a:ext>
            </a:extLst>
          </p:cNvPr>
          <p:cNvSpPr/>
          <p:nvPr/>
        </p:nvSpPr>
        <p:spPr>
          <a:xfrm>
            <a:off x="4714680" y="1017724"/>
            <a:ext cx="1310640" cy="3538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050" dirty="0">
                <a:solidFill>
                  <a:schemeClr val="accent1">
                    <a:lumMod val="50000"/>
                  </a:schemeClr>
                </a:solidFill>
              </a:rPr>
              <a:t>3. </a:t>
            </a:r>
            <a:r>
              <a:rPr lang="de-CH" sz="1050" dirty="0" err="1">
                <a:solidFill>
                  <a:schemeClr val="accent1">
                    <a:lumMod val="50000"/>
                  </a:schemeClr>
                </a:solidFill>
              </a:rPr>
              <a:t>Category</a:t>
            </a:r>
            <a:r>
              <a:rPr lang="de-CH" sz="105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CH" sz="1050" dirty="0" err="1">
                <a:solidFill>
                  <a:schemeClr val="accent1">
                    <a:lumMod val="50000"/>
                  </a:schemeClr>
                </a:solidFill>
              </a:rPr>
              <a:t>level</a:t>
            </a:r>
            <a:endParaRPr lang="de-CH" sz="105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C6BA3C8-9A0B-B8C7-7B4B-8625F0E9765C}"/>
              </a:ext>
            </a:extLst>
          </p:cNvPr>
          <p:cNvSpPr/>
          <p:nvPr/>
        </p:nvSpPr>
        <p:spPr>
          <a:xfrm>
            <a:off x="6268110" y="1021175"/>
            <a:ext cx="1485028" cy="353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050" dirty="0">
                <a:solidFill>
                  <a:schemeClr val="bg1"/>
                </a:solidFill>
              </a:rPr>
              <a:t>Material </a:t>
            </a:r>
            <a:r>
              <a:rPr lang="de-CH" sz="1050" dirty="0" err="1">
                <a:solidFill>
                  <a:schemeClr val="bg1"/>
                </a:solidFill>
              </a:rPr>
              <a:t>dataset</a:t>
            </a:r>
            <a:r>
              <a:rPr lang="de-CH" sz="1050" dirty="0">
                <a:solidFill>
                  <a:schemeClr val="bg1"/>
                </a:solidFill>
              </a:rPr>
              <a:t> </a:t>
            </a:r>
            <a:r>
              <a:rPr lang="de-CH" sz="1050" dirty="0" err="1">
                <a:solidFill>
                  <a:schemeClr val="bg1"/>
                </a:solidFill>
              </a:rPr>
              <a:t>level</a:t>
            </a:r>
            <a:endParaRPr lang="de-CH" sz="1050" dirty="0">
              <a:solidFill>
                <a:schemeClr val="bg1"/>
              </a:solidFill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C5A43AF-6D47-3667-1E7C-CB9FE7774B36}"/>
              </a:ext>
            </a:extLst>
          </p:cNvPr>
          <p:cNvCxnSpPr>
            <a:stCxn id="50" idx="3"/>
            <a:endCxn id="51" idx="1"/>
          </p:cNvCxnSpPr>
          <p:nvPr/>
        </p:nvCxnSpPr>
        <p:spPr>
          <a:xfrm flipV="1">
            <a:off x="2903220" y="1194662"/>
            <a:ext cx="2504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A6C5759-C32A-489B-EA90-45C683C21332}"/>
              </a:ext>
            </a:extLst>
          </p:cNvPr>
          <p:cNvCxnSpPr>
            <a:cxnSpLocks/>
            <a:stCxn id="51" idx="3"/>
            <a:endCxn id="52" idx="1"/>
          </p:cNvCxnSpPr>
          <p:nvPr/>
        </p:nvCxnSpPr>
        <p:spPr>
          <a:xfrm>
            <a:off x="4464270" y="1194662"/>
            <a:ext cx="2504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882F54C-6AB3-45FE-CDEB-3D1AE3A06E7F}"/>
              </a:ext>
            </a:extLst>
          </p:cNvPr>
          <p:cNvCxnSpPr>
            <a:cxnSpLocks/>
            <a:stCxn id="52" idx="3"/>
            <a:endCxn id="53" idx="1"/>
          </p:cNvCxnSpPr>
          <p:nvPr/>
        </p:nvCxnSpPr>
        <p:spPr>
          <a:xfrm>
            <a:off x="6025320" y="1194662"/>
            <a:ext cx="242790" cy="3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062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1"/>
          <p:cNvSpPr txBox="1">
            <a:spLocks noGrp="1"/>
          </p:cNvSpPr>
          <p:nvPr>
            <p:ph type="title"/>
          </p:nvPr>
        </p:nvSpPr>
        <p:spPr>
          <a:xfrm>
            <a:off x="311700" y="2273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</a:t>
            </a:r>
            <a:endParaRPr/>
          </a:p>
        </p:txBody>
      </p:sp>
      <p:sp>
        <p:nvSpPr>
          <p:cNvPr id="339" name="Google Shape;339;p51"/>
          <p:cNvSpPr txBox="1"/>
          <p:nvPr/>
        </p:nvSpPr>
        <p:spPr>
          <a:xfrm>
            <a:off x="577430" y="4310175"/>
            <a:ext cx="19302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7F"/>
              </a:buClr>
              <a:buSzPts val="1400"/>
              <a:buFont typeface="Raleway Light"/>
              <a:buNone/>
            </a:pPr>
            <a:r>
              <a:rPr lang="en" sz="1400" b="0" i="0" u="none" strike="noStrike" cap="none">
                <a:solidFill>
                  <a:srgbClr val="00997F"/>
                </a:solidFill>
                <a:latin typeface="Raleway Light"/>
                <a:ea typeface="Raleway Light"/>
                <a:cs typeface="Raleway Light"/>
                <a:sym typeface="Raleway Light"/>
              </a:rPr>
              <a:t>Circular Engineering for Architecture</a:t>
            </a:r>
            <a:endParaRPr sz="1100"/>
          </a:p>
        </p:txBody>
      </p:sp>
      <p:sp>
        <p:nvSpPr>
          <p:cNvPr id="340" name="Google Shape;340;p51"/>
          <p:cNvSpPr txBox="1"/>
          <p:nvPr/>
        </p:nvSpPr>
        <p:spPr>
          <a:xfrm>
            <a:off x="511774" y="3779397"/>
            <a:ext cx="31821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7F"/>
              </a:buClr>
              <a:buSzPts val="6000"/>
              <a:buFont typeface="Raleway Light"/>
              <a:buNone/>
            </a:pPr>
            <a:r>
              <a:rPr lang="en" sz="6000" b="0" i="0" u="none" strike="noStrike" cap="none">
                <a:solidFill>
                  <a:srgbClr val="00997F"/>
                </a:solidFill>
                <a:latin typeface="Raleway Light"/>
                <a:ea typeface="Raleway Light"/>
                <a:cs typeface="Raleway Light"/>
                <a:sym typeface="Raleway Light"/>
              </a:rPr>
              <a:t>cea</a:t>
            </a:r>
            <a:br>
              <a:rPr lang="en" sz="1400" b="0" i="0" u="none" strike="noStrike" cap="none">
                <a:solidFill>
                  <a:srgbClr val="00997F"/>
                </a:solidFill>
                <a:latin typeface="Raleway Light"/>
                <a:ea typeface="Raleway Light"/>
                <a:cs typeface="Raleway Light"/>
                <a:sym typeface="Raleway Light"/>
              </a:rPr>
            </a:br>
            <a:endParaRPr sz="1400" b="0" i="0" u="none" strike="noStrike" cap="none">
              <a:solidFill>
                <a:srgbClr val="00997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41" name="Google Shape;341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D8F9A353-0130-BF22-9200-B6CB06B88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>
            <a:extLst>
              <a:ext uri="{FF2B5EF4-FFF2-40B4-BE49-F238E27FC236}">
                <a16:creationId xmlns:a16="http://schemas.microsoft.com/office/drawing/2014/main" id="{5B6DE393-F3CB-83E1-0FDC-20BDF57EC8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37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Problem: </a:t>
            </a: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enrichment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BIM</a:t>
            </a:r>
            <a:endParaRPr dirty="0"/>
          </a:p>
        </p:txBody>
      </p:sp>
      <p:sp>
        <p:nvSpPr>
          <p:cNvPr id="77" name="Google Shape;77;p13">
            <a:extLst>
              <a:ext uri="{FF2B5EF4-FFF2-40B4-BE49-F238E27FC236}">
                <a16:creationId xmlns:a16="http://schemas.microsoft.com/office/drawing/2014/main" id="{A91341DF-9CA2-B023-9D2D-1EF92C4C40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Rechteck 30">
            <a:extLst>
              <a:ext uri="{FF2B5EF4-FFF2-40B4-BE49-F238E27FC236}">
                <a16:creationId xmlns:a16="http://schemas.microsoft.com/office/drawing/2014/main" id="{F20703E1-1279-52E5-A481-5D6325487AB4}"/>
              </a:ext>
            </a:extLst>
          </p:cNvPr>
          <p:cNvSpPr/>
          <p:nvPr/>
        </p:nvSpPr>
        <p:spPr>
          <a:xfrm>
            <a:off x="345482" y="1447127"/>
            <a:ext cx="8479427" cy="3205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/>
          </a:p>
        </p:txBody>
      </p:sp>
      <p:pic>
        <p:nvPicPr>
          <p:cNvPr id="3" name="Grafik 31" descr="Ein Bild, das Entwurf, Rechteck, Design enthält.&#10;&#10;Automatisch generierte Beschreibung">
            <a:extLst>
              <a:ext uri="{FF2B5EF4-FFF2-40B4-BE49-F238E27FC236}">
                <a16:creationId xmlns:a16="http://schemas.microsoft.com/office/drawing/2014/main" id="{4ADA0ADA-E7BC-26E1-2252-3D9912BBBA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8" t="2939" r="6045"/>
          <a:stretch/>
        </p:blipFill>
        <p:spPr>
          <a:xfrm>
            <a:off x="2728848" y="1599127"/>
            <a:ext cx="3052708" cy="2803921"/>
          </a:xfrm>
          <a:prstGeom prst="rect">
            <a:avLst/>
          </a:prstGeom>
        </p:spPr>
      </p:pic>
      <p:pic>
        <p:nvPicPr>
          <p:cNvPr id="23" name="Grafik 32">
            <a:extLst>
              <a:ext uri="{FF2B5EF4-FFF2-40B4-BE49-F238E27FC236}">
                <a16:creationId xmlns:a16="http://schemas.microsoft.com/office/drawing/2014/main" id="{C8599568-FE82-939F-4BF8-8D1229E11A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84"/>
          <a:stretch/>
        </p:blipFill>
        <p:spPr>
          <a:xfrm>
            <a:off x="5984702" y="1721689"/>
            <a:ext cx="2840208" cy="2775079"/>
          </a:xfrm>
          <a:prstGeom prst="rect">
            <a:avLst/>
          </a:prstGeom>
        </p:spPr>
      </p:pic>
      <p:sp>
        <p:nvSpPr>
          <p:cNvPr id="24" name="Textfeld 33">
            <a:extLst>
              <a:ext uri="{FF2B5EF4-FFF2-40B4-BE49-F238E27FC236}">
                <a16:creationId xmlns:a16="http://schemas.microsoft.com/office/drawing/2014/main" id="{631CE2D2-FE26-5A53-7942-D21572747670}"/>
              </a:ext>
            </a:extLst>
          </p:cNvPr>
          <p:cNvSpPr txBox="1"/>
          <p:nvPr/>
        </p:nvSpPr>
        <p:spPr>
          <a:xfrm>
            <a:off x="3415330" y="1916977"/>
            <a:ext cx="1907998" cy="938719"/>
          </a:xfrm>
          <a:prstGeom prst="rect">
            <a:avLst/>
          </a:prstGeom>
          <a:solidFill>
            <a:schemeClr val="bg1">
              <a:alpha val="6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100" u="sng" dirty="0">
                <a:latin typeface="Roboto" panose="02000000000000000000" pitchFamily="2" charset="0"/>
                <a:ea typeface="Roboto" panose="02000000000000000000" pitchFamily="2" charset="0"/>
              </a:rPr>
              <a:t>Wall </a:t>
            </a:r>
            <a:r>
              <a:rPr lang="de-DE" sz="1100" u="sng" dirty="0" err="1">
                <a:latin typeface="Roboto" panose="02000000000000000000" pitchFamily="2" charset="0"/>
                <a:ea typeface="Roboto" panose="02000000000000000000" pitchFamily="2" charset="0"/>
              </a:rPr>
              <a:t>name</a:t>
            </a:r>
            <a:r>
              <a:rPr lang="de-DE" sz="1100" u="sng" dirty="0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i="1" dirty="0" err="1">
                <a:latin typeface="Roboto" panose="02000000000000000000" pitchFamily="2" charset="0"/>
                <a:ea typeface="Roboto" panose="02000000000000000000" pitchFamily="2" charset="0"/>
              </a:rPr>
              <a:t>Exterior_CMU_Insulated</a:t>
            </a:r>
            <a:endParaRPr lang="de-DE" sz="1100" i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de-DE" sz="1100" u="sng" dirty="0">
                <a:latin typeface="Roboto" panose="02000000000000000000" pitchFamily="2" charset="0"/>
                <a:ea typeface="Roboto" panose="02000000000000000000" pitchFamily="2" charset="0"/>
              </a:rPr>
              <a:t>Materials: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i="1" dirty="0" err="1">
                <a:latin typeface="Roboto" panose="02000000000000000000" pitchFamily="2" charset="0"/>
                <a:ea typeface="Roboto" panose="02000000000000000000" pitchFamily="2" charset="0"/>
              </a:rPr>
              <a:t>Concrete</a:t>
            </a:r>
            <a:endParaRPr lang="de-DE" sz="1100" i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i="1" dirty="0">
                <a:latin typeface="Roboto" panose="02000000000000000000" pitchFamily="2" charset="0"/>
                <a:ea typeface="Roboto" panose="02000000000000000000" pitchFamily="2" charset="0"/>
              </a:rPr>
              <a:t>Rigid </a:t>
            </a:r>
            <a:r>
              <a:rPr lang="de-DE" sz="1100" i="1" dirty="0" err="1">
                <a:latin typeface="Roboto" panose="02000000000000000000" pitchFamily="2" charset="0"/>
                <a:ea typeface="Roboto" panose="02000000000000000000" pitchFamily="2" charset="0"/>
              </a:rPr>
              <a:t>insulation</a:t>
            </a:r>
            <a:endParaRPr lang="de-DE" sz="1100" i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5" name="Textfeld 34">
            <a:extLst>
              <a:ext uri="{FF2B5EF4-FFF2-40B4-BE49-F238E27FC236}">
                <a16:creationId xmlns:a16="http://schemas.microsoft.com/office/drawing/2014/main" id="{5B965994-B759-03A1-F953-D142D1E5B952}"/>
              </a:ext>
            </a:extLst>
          </p:cNvPr>
          <p:cNvSpPr txBox="1"/>
          <p:nvPr/>
        </p:nvSpPr>
        <p:spPr>
          <a:xfrm>
            <a:off x="3564189" y="4269563"/>
            <a:ext cx="1164159" cy="430887"/>
          </a:xfrm>
          <a:prstGeom prst="rect">
            <a:avLst/>
          </a:prstGeom>
          <a:solidFill>
            <a:schemeClr val="bg1">
              <a:alpha val="6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100" u="sng" dirty="0">
                <a:latin typeface="Roboto" panose="02000000000000000000" pitchFamily="2" charset="0"/>
                <a:ea typeface="Roboto" panose="02000000000000000000" pitchFamily="2" charset="0"/>
              </a:rPr>
              <a:t>Room: </a:t>
            </a:r>
          </a:p>
          <a:p>
            <a:r>
              <a:rPr lang="de-DE" sz="1100" i="1" dirty="0" err="1">
                <a:latin typeface="Roboto" panose="02000000000000000000" pitchFamily="2" charset="0"/>
                <a:ea typeface="Roboto" panose="02000000000000000000" pitchFamily="2" charset="0"/>
              </a:rPr>
              <a:t>Cleaning</a:t>
            </a:r>
            <a:r>
              <a:rPr lang="de-DE" sz="1100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e-DE" sz="1100" i="1" dirty="0" err="1">
                <a:latin typeface="Roboto" panose="02000000000000000000" pitchFamily="2" charset="0"/>
                <a:ea typeface="Roboto" panose="02000000000000000000" pitchFamily="2" charset="0"/>
              </a:rPr>
              <a:t>room</a:t>
            </a:r>
            <a:endParaRPr lang="de-DE" sz="1100" i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6" name="Textfeld 35">
            <a:extLst>
              <a:ext uri="{FF2B5EF4-FFF2-40B4-BE49-F238E27FC236}">
                <a16:creationId xmlns:a16="http://schemas.microsoft.com/office/drawing/2014/main" id="{702FF9F3-6412-16D8-8B60-206F2A4DED4C}"/>
              </a:ext>
            </a:extLst>
          </p:cNvPr>
          <p:cNvSpPr txBox="1"/>
          <p:nvPr/>
        </p:nvSpPr>
        <p:spPr>
          <a:xfrm>
            <a:off x="3295194" y="1461386"/>
            <a:ext cx="2236839" cy="2616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Building Information Model</a:t>
            </a:r>
          </a:p>
        </p:txBody>
      </p:sp>
      <p:sp>
        <p:nvSpPr>
          <p:cNvPr id="27" name="Textfeld 36">
            <a:extLst>
              <a:ext uri="{FF2B5EF4-FFF2-40B4-BE49-F238E27FC236}">
                <a16:creationId xmlns:a16="http://schemas.microsoft.com/office/drawing/2014/main" id="{03873D2E-E556-759E-7642-B2D7BA73F139}"/>
              </a:ext>
            </a:extLst>
          </p:cNvPr>
          <p:cNvSpPr txBox="1"/>
          <p:nvPr/>
        </p:nvSpPr>
        <p:spPr>
          <a:xfrm>
            <a:off x="6521162" y="1461386"/>
            <a:ext cx="2108488" cy="26161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Building Energy Model</a:t>
            </a:r>
          </a:p>
        </p:txBody>
      </p:sp>
      <p:sp>
        <p:nvSpPr>
          <p:cNvPr id="28" name="Textfeld 37">
            <a:extLst>
              <a:ext uri="{FF2B5EF4-FFF2-40B4-BE49-F238E27FC236}">
                <a16:creationId xmlns:a16="http://schemas.microsoft.com/office/drawing/2014/main" id="{187DCBA4-02EC-EB0D-3546-02ADDE39A818}"/>
              </a:ext>
            </a:extLst>
          </p:cNvPr>
          <p:cNvSpPr txBox="1"/>
          <p:nvPr/>
        </p:nvSpPr>
        <p:spPr>
          <a:xfrm>
            <a:off x="6521163" y="3571624"/>
            <a:ext cx="2108488" cy="1107996"/>
          </a:xfrm>
          <a:prstGeom prst="rect">
            <a:avLst/>
          </a:prstGeom>
          <a:solidFill>
            <a:schemeClr val="bg1">
              <a:alpha val="75000"/>
            </a:schemeClr>
          </a:solidFill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de-DE" sz="1100" u="sng" dirty="0">
                <a:latin typeface="Roboto" panose="02000000000000000000" pitchFamily="2" charset="0"/>
                <a:ea typeface="Roboto" panose="02000000000000000000" pitchFamily="2" charset="0"/>
              </a:rPr>
              <a:t>Storage: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i="1" dirty="0" err="1">
                <a:latin typeface="Roboto" panose="02000000000000000000" pitchFamily="2" charset="0"/>
                <a:ea typeface="Roboto" panose="02000000000000000000" pitchFamily="2" charset="0"/>
              </a:rPr>
              <a:t>Lighting</a:t>
            </a:r>
            <a:endParaRPr lang="de-DE" sz="1100" i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i="1" dirty="0">
                <a:latin typeface="Roboto" panose="02000000000000000000" pitchFamily="2" charset="0"/>
                <a:ea typeface="Roboto" panose="02000000000000000000" pitchFamily="2" charset="0"/>
              </a:rPr>
              <a:t>Electric </a:t>
            </a:r>
            <a:r>
              <a:rPr lang="de-DE" sz="1100" i="1" dirty="0" err="1">
                <a:latin typeface="Roboto" panose="02000000000000000000" pitchFamily="2" charset="0"/>
                <a:ea typeface="Roboto" panose="02000000000000000000" pitchFamily="2" charset="0"/>
              </a:rPr>
              <a:t>equipment</a:t>
            </a:r>
            <a:endParaRPr lang="de-DE" sz="1100" i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i="1" dirty="0">
                <a:latin typeface="Roboto" panose="02000000000000000000" pitchFamily="2" charset="0"/>
                <a:ea typeface="Roboto" panose="02000000000000000000" pitchFamily="2" charset="0"/>
              </a:rPr>
              <a:t>Infiltration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i="1" dirty="0">
                <a:latin typeface="Roboto" panose="02000000000000000000" pitchFamily="2" charset="0"/>
                <a:ea typeface="Roboto" panose="02000000000000000000" pitchFamily="2" charset="0"/>
              </a:rPr>
              <a:t>Ventilation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i="1" dirty="0" err="1">
                <a:latin typeface="Roboto" panose="02000000000000000000" pitchFamily="2" charset="0"/>
                <a:ea typeface="Roboto" panose="02000000000000000000" pitchFamily="2" charset="0"/>
              </a:rPr>
              <a:t>Setpoint</a:t>
            </a:r>
            <a:r>
              <a:rPr lang="de-DE" sz="1100" i="1" dirty="0"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de-DE" sz="1100" i="1" dirty="0" err="1">
                <a:latin typeface="Roboto" panose="02000000000000000000" pitchFamily="2" charset="0"/>
                <a:ea typeface="Roboto" panose="02000000000000000000" pitchFamily="2" charset="0"/>
              </a:rPr>
              <a:t>Heating</a:t>
            </a:r>
            <a:r>
              <a:rPr lang="de-DE" sz="1100" i="1" dirty="0">
                <a:latin typeface="Roboto" panose="02000000000000000000" pitchFamily="2" charset="0"/>
                <a:ea typeface="Roboto" panose="02000000000000000000" pitchFamily="2" charset="0"/>
              </a:rPr>
              <a:t>/ </a:t>
            </a:r>
            <a:r>
              <a:rPr lang="de-DE" sz="1100" i="1" dirty="0" err="1">
                <a:latin typeface="Roboto" panose="02000000000000000000" pitchFamily="2" charset="0"/>
                <a:ea typeface="Roboto" panose="02000000000000000000" pitchFamily="2" charset="0"/>
              </a:rPr>
              <a:t>cooling</a:t>
            </a:r>
            <a:r>
              <a:rPr lang="de-DE" sz="1100" i="1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</p:txBody>
      </p:sp>
      <p:cxnSp>
        <p:nvCxnSpPr>
          <p:cNvPr id="29" name="Gerade Verbindung mit Pfeil 38">
            <a:extLst>
              <a:ext uri="{FF2B5EF4-FFF2-40B4-BE49-F238E27FC236}">
                <a16:creationId xmlns:a16="http://schemas.microsoft.com/office/drawing/2014/main" id="{55CF835F-CC97-82D0-140F-DCC09D688545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4728348" y="4485007"/>
            <a:ext cx="1792814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39">
            <a:extLst>
              <a:ext uri="{FF2B5EF4-FFF2-40B4-BE49-F238E27FC236}">
                <a16:creationId xmlns:a16="http://schemas.microsoft.com/office/drawing/2014/main" id="{FFABD963-FD3C-ADA1-E919-5BC358F5534C}"/>
              </a:ext>
            </a:extLst>
          </p:cNvPr>
          <p:cNvCxnSpPr>
            <a:cxnSpLocks/>
            <a:stCxn id="24" idx="3"/>
            <a:endCxn id="35" idx="1"/>
          </p:cNvCxnSpPr>
          <p:nvPr/>
        </p:nvCxnSpPr>
        <p:spPr>
          <a:xfrm>
            <a:off x="5323328" y="2386337"/>
            <a:ext cx="1197834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40">
            <a:extLst>
              <a:ext uri="{FF2B5EF4-FFF2-40B4-BE49-F238E27FC236}">
                <a16:creationId xmlns:a16="http://schemas.microsoft.com/office/drawing/2014/main" id="{C22B55BE-255A-FE37-BDE8-2987871B8B5A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5532033" y="1592191"/>
            <a:ext cx="989129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41">
            <a:extLst>
              <a:ext uri="{FF2B5EF4-FFF2-40B4-BE49-F238E27FC236}">
                <a16:creationId xmlns:a16="http://schemas.microsoft.com/office/drawing/2014/main" id="{625F3519-D7FF-3174-50C3-EFE875E09DE4}"/>
              </a:ext>
            </a:extLst>
          </p:cNvPr>
          <p:cNvSpPr txBox="1"/>
          <p:nvPr/>
        </p:nvSpPr>
        <p:spPr>
          <a:xfrm>
            <a:off x="314816" y="1916977"/>
            <a:ext cx="1980569" cy="2292935"/>
          </a:xfrm>
          <a:prstGeom prst="rect">
            <a:avLst/>
          </a:prstGeom>
          <a:solidFill>
            <a:schemeClr val="bg1">
              <a:alpha val="75000"/>
            </a:schemeClr>
          </a:solidFill>
          <a:ln w="19050">
            <a:solidFill>
              <a:srgbClr val="98C6EA"/>
            </a:solidFill>
          </a:ln>
        </p:spPr>
        <p:txBody>
          <a:bodyPr wrap="square" rtlCol="0">
            <a:spAutoFit/>
          </a:bodyPr>
          <a:lstStyle/>
          <a:p>
            <a:r>
              <a:rPr lang="de-DE" sz="1100" u="sng" dirty="0">
                <a:latin typeface="Roboto" panose="02000000000000000000" pitchFamily="2" charset="0"/>
                <a:ea typeface="Roboto" panose="02000000000000000000" pitchFamily="2" charset="0"/>
              </a:rPr>
              <a:t>Layer 1: </a:t>
            </a:r>
          </a:p>
          <a:p>
            <a:pPr marL="285750" indent="-285750">
              <a:buFontTx/>
              <a:buChar char="-"/>
            </a:pPr>
            <a:r>
              <a:rPr lang="de-DE" sz="1100" i="1" dirty="0">
                <a:latin typeface="Roboto" panose="02000000000000000000" pitchFamily="2" charset="0"/>
                <a:ea typeface="Roboto" panose="02000000000000000000" pitchFamily="2" charset="0"/>
              </a:rPr>
              <a:t>Reinforcement </a:t>
            </a:r>
            <a:r>
              <a:rPr lang="de-DE" sz="1100" i="1" dirty="0" err="1">
                <a:latin typeface="Roboto" panose="02000000000000000000" pitchFamily="2" charset="0"/>
                <a:ea typeface="Roboto" panose="02000000000000000000" pitchFamily="2" charset="0"/>
              </a:rPr>
              <a:t>steel</a:t>
            </a:r>
            <a:r>
              <a:rPr lang="de-DE" sz="1100" i="1" dirty="0">
                <a:latin typeface="Roboto" panose="02000000000000000000" pitchFamily="2" charset="0"/>
                <a:ea typeface="Roboto" panose="02000000000000000000" pitchFamily="2" charset="0"/>
              </a:rPr>
              <a:t> (2%)</a:t>
            </a:r>
          </a:p>
          <a:p>
            <a:pPr marL="285750" indent="-285750">
              <a:buFontTx/>
              <a:buChar char="-"/>
            </a:pPr>
            <a:r>
              <a:rPr lang="de-DE" sz="1100" i="1" dirty="0" err="1">
                <a:latin typeface="Roboto" panose="02000000000000000000" pitchFamily="2" charset="0"/>
                <a:ea typeface="Roboto" panose="02000000000000000000" pitchFamily="2" charset="0"/>
              </a:rPr>
              <a:t>Concrete</a:t>
            </a:r>
            <a:r>
              <a:rPr lang="de-DE" sz="1100" i="1" dirty="0">
                <a:latin typeface="Roboto" panose="02000000000000000000" pitchFamily="2" charset="0"/>
                <a:ea typeface="Roboto" panose="02000000000000000000" pitchFamily="2" charset="0"/>
              </a:rPr>
              <a:t> C20/25 (98%)</a:t>
            </a:r>
          </a:p>
          <a:p>
            <a:r>
              <a:rPr lang="de-DE" sz="1100" u="sng" dirty="0">
                <a:latin typeface="Roboto" panose="02000000000000000000" pitchFamily="2" charset="0"/>
                <a:ea typeface="Roboto" panose="02000000000000000000" pitchFamily="2" charset="0"/>
              </a:rPr>
              <a:t>Layer 2:</a:t>
            </a:r>
          </a:p>
          <a:p>
            <a:pPr marL="285750" indent="-285750">
              <a:buFontTx/>
              <a:buChar char="-"/>
            </a:pPr>
            <a:r>
              <a:rPr lang="de-DE" sz="1100" i="1" dirty="0">
                <a:latin typeface="Roboto" panose="02000000000000000000" pitchFamily="2" charset="0"/>
                <a:ea typeface="Roboto" panose="02000000000000000000" pitchFamily="2" charset="0"/>
              </a:rPr>
              <a:t>Mineral </a:t>
            </a:r>
            <a:r>
              <a:rPr lang="de-DE" sz="1100" i="1" dirty="0" err="1">
                <a:latin typeface="Roboto" panose="02000000000000000000" pitchFamily="2" charset="0"/>
                <a:ea typeface="Roboto" panose="02000000000000000000" pitchFamily="2" charset="0"/>
              </a:rPr>
              <a:t>wool</a:t>
            </a:r>
            <a:r>
              <a:rPr lang="de-DE" sz="1100" i="1" dirty="0"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de-DE" sz="1100" i="1" dirty="0" err="1">
                <a:latin typeface="Roboto" panose="02000000000000000000" pitchFamily="2" charset="0"/>
                <a:ea typeface="Roboto" panose="02000000000000000000" pitchFamily="2" charset="0"/>
              </a:rPr>
              <a:t>facade</a:t>
            </a:r>
            <a:r>
              <a:rPr lang="de-DE" sz="1100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e-DE" sz="1100" i="1" dirty="0" err="1">
                <a:latin typeface="Roboto" panose="02000000000000000000" pitchFamily="2" charset="0"/>
                <a:ea typeface="Roboto" panose="02000000000000000000" pitchFamily="2" charset="0"/>
              </a:rPr>
              <a:t>insulation</a:t>
            </a:r>
            <a:r>
              <a:rPr lang="de-DE" sz="1100" i="1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r>
              <a:rPr lang="de-DE" sz="1100" u="sng" dirty="0">
                <a:latin typeface="Roboto" panose="02000000000000000000" pitchFamily="2" charset="0"/>
                <a:ea typeface="Roboto" panose="02000000000000000000" pitchFamily="2" charset="0"/>
              </a:rPr>
              <a:t>Layer 3 (</a:t>
            </a:r>
            <a:r>
              <a:rPr lang="de-DE" sz="1100" u="sng" dirty="0" err="1">
                <a:latin typeface="Roboto" panose="02000000000000000000" pitchFamily="2" charset="0"/>
                <a:ea typeface="Roboto" panose="02000000000000000000" pitchFamily="2" charset="0"/>
              </a:rPr>
              <a:t>missing</a:t>
            </a:r>
            <a:r>
              <a:rPr lang="de-DE" sz="1100" u="sng" dirty="0">
                <a:latin typeface="Roboto" panose="02000000000000000000" pitchFamily="2" charset="0"/>
                <a:ea typeface="Roboto" panose="02000000000000000000" pitchFamily="2" charset="0"/>
              </a:rPr>
              <a:t> in BIM):</a:t>
            </a:r>
          </a:p>
          <a:p>
            <a:pPr marL="285750" indent="-285750">
              <a:buFontTx/>
              <a:buChar char="-"/>
            </a:pPr>
            <a:r>
              <a:rPr lang="de-DE" sz="1100" i="1" dirty="0">
                <a:latin typeface="Roboto" panose="02000000000000000000" pitchFamily="2" charset="0"/>
                <a:ea typeface="Roboto" panose="02000000000000000000" pitchFamily="2" charset="0"/>
              </a:rPr>
              <a:t>Interior </a:t>
            </a:r>
            <a:r>
              <a:rPr lang="de-DE" sz="1100" i="1" dirty="0" err="1">
                <a:latin typeface="Roboto" panose="02000000000000000000" pitchFamily="2" charset="0"/>
                <a:ea typeface="Roboto" panose="02000000000000000000" pitchFamily="2" charset="0"/>
              </a:rPr>
              <a:t>lime</a:t>
            </a:r>
            <a:r>
              <a:rPr lang="de-DE" sz="1100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e-DE" sz="1100" i="1" dirty="0" err="1">
                <a:latin typeface="Roboto" panose="02000000000000000000" pitchFamily="2" charset="0"/>
                <a:ea typeface="Roboto" panose="02000000000000000000" pitchFamily="2" charset="0"/>
              </a:rPr>
              <a:t>plaster</a:t>
            </a:r>
            <a:endParaRPr lang="de-DE" sz="1100" i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de-DE" sz="1100" u="sng" dirty="0">
                <a:latin typeface="Roboto" panose="02000000000000000000" pitchFamily="2" charset="0"/>
                <a:ea typeface="Roboto" panose="02000000000000000000" pitchFamily="2" charset="0"/>
              </a:rPr>
              <a:t>Layer 4 (</a:t>
            </a:r>
            <a:r>
              <a:rPr lang="de-DE" sz="1100" u="sng" dirty="0" err="1">
                <a:latin typeface="Roboto" panose="02000000000000000000" pitchFamily="2" charset="0"/>
                <a:ea typeface="Roboto" panose="02000000000000000000" pitchFamily="2" charset="0"/>
              </a:rPr>
              <a:t>missing</a:t>
            </a:r>
            <a:r>
              <a:rPr lang="de-DE" sz="1100" u="sng" dirty="0">
                <a:latin typeface="Roboto" panose="02000000000000000000" pitchFamily="2" charset="0"/>
                <a:ea typeface="Roboto" panose="02000000000000000000" pitchFamily="2" charset="0"/>
              </a:rPr>
              <a:t> in BIM):</a:t>
            </a:r>
          </a:p>
          <a:p>
            <a:pPr marL="285750" indent="-285750">
              <a:buFontTx/>
              <a:buChar char="-"/>
            </a:pPr>
            <a:r>
              <a:rPr lang="fr-FR" sz="1100" i="1" dirty="0">
                <a:latin typeface="Roboto" panose="02000000000000000000" pitchFamily="2" charset="0"/>
                <a:ea typeface="Roboto" panose="02000000000000000000" pitchFamily="2" charset="0"/>
              </a:rPr>
              <a:t>Application primer </a:t>
            </a:r>
            <a:r>
              <a:rPr lang="fr-FR" sz="1100" i="1" dirty="0" err="1">
                <a:latin typeface="Roboto" panose="02000000000000000000" pitchFamily="2" charset="0"/>
                <a:ea typeface="Roboto" panose="02000000000000000000" pitchFamily="2" charset="0"/>
              </a:rPr>
              <a:t>emulsion</a:t>
            </a:r>
            <a:r>
              <a:rPr lang="fr-FR" sz="1100" i="1" dirty="0">
                <a:latin typeface="Roboto" panose="02000000000000000000" pitchFamily="2" charset="0"/>
                <a:ea typeface="Roboto" panose="02000000000000000000" pitchFamily="2" charset="0"/>
              </a:rPr>
              <a:t>, dispersion </a:t>
            </a:r>
            <a:r>
              <a:rPr lang="fr-FR" sz="1100" i="1" dirty="0" err="1">
                <a:latin typeface="Roboto" panose="02000000000000000000" pitchFamily="2" charset="0"/>
                <a:ea typeface="Roboto" panose="02000000000000000000" pitchFamily="2" charset="0"/>
              </a:rPr>
              <a:t>paint</a:t>
            </a:r>
            <a:endParaRPr lang="de-DE" sz="1100" i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Textfeld 42">
            <a:extLst>
              <a:ext uri="{FF2B5EF4-FFF2-40B4-BE49-F238E27FC236}">
                <a16:creationId xmlns:a16="http://schemas.microsoft.com/office/drawing/2014/main" id="{88E0EE3A-1CDE-E265-6CD7-10C801FD4DAC}"/>
              </a:ext>
            </a:extLst>
          </p:cNvPr>
          <p:cNvSpPr txBox="1"/>
          <p:nvPr/>
        </p:nvSpPr>
        <p:spPr>
          <a:xfrm>
            <a:off x="315909" y="1461386"/>
            <a:ext cx="1979475" cy="261610"/>
          </a:xfrm>
          <a:prstGeom prst="rect">
            <a:avLst/>
          </a:prstGeom>
          <a:solidFill>
            <a:srgbClr val="98C6EA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Life Cycle Assessment</a:t>
            </a:r>
          </a:p>
        </p:txBody>
      </p:sp>
      <p:cxnSp>
        <p:nvCxnSpPr>
          <p:cNvPr id="34" name="Gerade Verbindung mit Pfeil 43">
            <a:extLst>
              <a:ext uri="{FF2B5EF4-FFF2-40B4-BE49-F238E27FC236}">
                <a16:creationId xmlns:a16="http://schemas.microsoft.com/office/drawing/2014/main" id="{E88D875B-2D93-8A03-9F01-C5547144EC9C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2295384" y="2386337"/>
            <a:ext cx="1119946" cy="0"/>
          </a:xfrm>
          <a:prstGeom prst="straightConnector1">
            <a:avLst/>
          </a:prstGeom>
          <a:ln w="19050">
            <a:solidFill>
              <a:srgbClr val="98C6EA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44">
            <a:extLst>
              <a:ext uri="{FF2B5EF4-FFF2-40B4-BE49-F238E27FC236}">
                <a16:creationId xmlns:a16="http://schemas.microsoft.com/office/drawing/2014/main" id="{95927268-EA50-CAB5-EF4F-1D853607B401}"/>
              </a:ext>
            </a:extLst>
          </p:cNvPr>
          <p:cNvSpPr txBox="1"/>
          <p:nvPr/>
        </p:nvSpPr>
        <p:spPr>
          <a:xfrm>
            <a:off x="6521162" y="1916977"/>
            <a:ext cx="2108488" cy="938719"/>
          </a:xfrm>
          <a:prstGeom prst="rect">
            <a:avLst/>
          </a:prstGeom>
          <a:solidFill>
            <a:schemeClr val="bg1">
              <a:alpha val="75000"/>
            </a:schemeClr>
          </a:solidFill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de-DE" sz="1100" u="sng" dirty="0" err="1">
                <a:latin typeface="Roboto" panose="02000000000000000000" pitchFamily="2" charset="0"/>
                <a:ea typeface="Roboto" panose="02000000000000000000" pitchFamily="2" charset="0"/>
              </a:rPr>
              <a:t>Insulated</a:t>
            </a:r>
            <a:r>
              <a:rPr lang="de-DE" sz="1100" u="sng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e-DE" sz="1100" u="sng" dirty="0" err="1">
                <a:latin typeface="Roboto" panose="02000000000000000000" pitchFamily="2" charset="0"/>
                <a:ea typeface="Roboto" panose="02000000000000000000" pitchFamily="2" charset="0"/>
              </a:rPr>
              <a:t>exterior</a:t>
            </a:r>
            <a:r>
              <a:rPr lang="de-DE" sz="1100" u="sng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e-DE" sz="1100" u="sng" dirty="0" err="1">
                <a:latin typeface="Roboto" panose="02000000000000000000" pitchFamily="2" charset="0"/>
                <a:ea typeface="Roboto" panose="02000000000000000000" pitchFamily="2" charset="0"/>
              </a:rPr>
              <a:t>mass</a:t>
            </a:r>
            <a:r>
              <a:rPr lang="de-DE" sz="1100" u="sng" dirty="0">
                <a:latin typeface="Roboto" panose="02000000000000000000" pitchFamily="2" charset="0"/>
                <a:ea typeface="Roboto" panose="02000000000000000000" pitchFamily="2" charset="0"/>
              </a:rPr>
              <a:t> wall: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i="1" dirty="0">
                <a:latin typeface="Roboto" panose="02000000000000000000" pitchFamily="2" charset="0"/>
                <a:ea typeface="Roboto" panose="02000000000000000000" pitchFamily="2" charset="0"/>
              </a:rPr>
              <a:t>Layer 1: </a:t>
            </a:r>
            <a:r>
              <a:rPr lang="de-DE" sz="1100" i="1" dirty="0" err="1">
                <a:latin typeface="Roboto" panose="02000000000000000000" pitchFamily="2" charset="0"/>
                <a:ea typeface="Roboto" panose="02000000000000000000" pitchFamily="2" charset="0"/>
              </a:rPr>
              <a:t>Stucco</a:t>
            </a:r>
            <a:endParaRPr lang="de-DE" sz="1100" i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i="1" dirty="0">
                <a:latin typeface="Roboto" panose="02000000000000000000" pitchFamily="2" charset="0"/>
                <a:ea typeface="Roboto" panose="02000000000000000000" pitchFamily="2" charset="0"/>
              </a:rPr>
              <a:t>Layer 2: </a:t>
            </a:r>
            <a:r>
              <a:rPr lang="de-DE" sz="1100" i="1" dirty="0" err="1">
                <a:latin typeface="Roboto" panose="02000000000000000000" pitchFamily="2" charset="0"/>
                <a:ea typeface="Roboto" panose="02000000000000000000" pitchFamily="2" charset="0"/>
              </a:rPr>
              <a:t>Concrete</a:t>
            </a:r>
            <a:endParaRPr lang="de-DE" sz="1100" i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i="1" dirty="0">
                <a:latin typeface="Roboto" panose="02000000000000000000" pitchFamily="2" charset="0"/>
                <a:ea typeface="Roboto" panose="02000000000000000000" pitchFamily="2" charset="0"/>
              </a:rPr>
              <a:t>Layer 3: </a:t>
            </a:r>
            <a:r>
              <a:rPr lang="de-DE" sz="1100" i="1" dirty="0" err="1">
                <a:latin typeface="Roboto" panose="02000000000000000000" pitchFamily="2" charset="0"/>
                <a:ea typeface="Roboto" panose="02000000000000000000" pitchFamily="2" charset="0"/>
              </a:rPr>
              <a:t>Typical</a:t>
            </a:r>
            <a:r>
              <a:rPr lang="de-DE" sz="1100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e-DE" sz="1100" i="1" dirty="0" err="1">
                <a:latin typeface="Roboto" panose="02000000000000000000" pitchFamily="2" charset="0"/>
                <a:ea typeface="Roboto" panose="02000000000000000000" pitchFamily="2" charset="0"/>
              </a:rPr>
              <a:t>Insulation</a:t>
            </a:r>
            <a:endParaRPr lang="de-DE" sz="1100" i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i="1" dirty="0">
                <a:latin typeface="Roboto" panose="02000000000000000000" pitchFamily="2" charset="0"/>
                <a:ea typeface="Roboto" panose="02000000000000000000" pitchFamily="2" charset="0"/>
              </a:rPr>
              <a:t>Layer 4: </a:t>
            </a:r>
            <a:r>
              <a:rPr lang="de-DE" sz="1100" i="1" dirty="0" err="1">
                <a:latin typeface="Roboto" panose="02000000000000000000" pitchFamily="2" charset="0"/>
                <a:ea typeface="Roboto" panose="02000000000000000000" pitchFamily="2" charset="0"/>
              </a:rPr>
              <a:t>Gypsum</a:t>
            </a:r>
            <a:endParaRPr lang="de-DE" sz="1100" i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Textfeld 45">
            <a:extLst>
              <a:ext uri="{FF2B5EF4-FFF2-40B4-BE49-F238E27FC236}">
                <a16:creationId xmlns:a16="http://schemas.microsoft.com/office/drawing/2014/main" id="{BD30B1E0-C6B3-52F7-162C-D3DB78E1741D}"/>
              </a:ext>
            </a:extLst>
          </p:cNvPr>
          <p:cNvSpPr txBox="1"/>
          <p:nvPr/>
        </p:nvSpPr>
        <p:spPr>
          <a:xfrm>
            <a:off x="5242484" y="2117582"/>
            <a:ext cx="1158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Wall </a:t>
            </a:r>
            <a:r>
              <a:rPr lang="de-DE" sz="1100" dirty="0" err="1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set</a:t>
            </a:r>
            <a:endParaRPr lang="de-DE" sz="1100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7" name="Textfeld 46">
            <a:extLst>
              <a:ext uri="{FF2B5EF4-FFF2-40B4-BE49-F238E27FC236}">
                <a16:creationId xmlns:a16="http://schemas.microsoft.com/office/drawing/2014/main" id="{587AF390-4EAB-ABD6-5A1E-B25D4670AC12}"/>
              </a:ext>
            </a:extLst>
          </p:cNvPr>
          <p:cNvSpPr txBox="1"/>
          <p:nvPr/>
        </p:nvSpPr>
        <p:spPr>
          <a:xfrm>
            <a:off x="4878738" y="4224051"/>
            <a:ext cx="12509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MEP </a:t>
            </a:r>
            <a:r>
              <a:rPr lang="de-DE" sz="1100" dirty="0" err="1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space</a:t>
            </a:r>
            <a:r>
              <a:rPr lang="de-DE" sz="11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type</a:t>
            </a:r>
          </a:p>
        </p:txBody>
      </p:sp>
      <p:sp>
        <p:nvSpPr>
          <p:cNvPr id="38" name="Textfeld 47">
            <a:extLst>
              <a:ext uri="{FF2B5EF4-FFF2-40B4-BE49-F238E27FC236}">
                <a16:creationId xmlns:a16="http://schemas.microsoft.com/office/drawing/2014/main" id="{0DAF6E68-9004-B8F1-E8B9-43CD7A86A94B}"/>
              </a:ext>
            </a:extLst>
          </p:cNvPr>
          <p:cNvSpPr txBox="1"/>
          <p:nvPr/>
        </p:nvSpPr>
        <p:spPr>
          <a:xfrm>
            <a:off x="2098308" y="2170278"/>
            <a:ext cx="11710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98C6E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LCA </a:t>
            </a:r>
          </a:p>
          <a:p>
            <a:pPr algn="ctr"/>
            <a:r>
              <a:rPr lang="de-DE" sz="1100" dirty="0" err="1">
                <a:solidFill>
                  <a:srgbClr val="98C6E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datasets</a:t>
            </a:r>
            <a:endParaRPr lang="de-DE" sz="1100" dirty="0">
              <a:solidFill>
                <a:srgbClr val="98C6E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39" name="Gerade Verbindung mit Pfeil 48">
            <a:extLst>
              <a:ext uri="{FF2B5EF4-FFF2-40B4-BE49-F238E27FC236}">
                <a16:creationId xmlns:a16="http://schemas.microsoft.com/office/drawing/2014/main" id="{B4A2E998-3C15-587D-5406-0799408DF356}"/>
              </a:ext>
            </a:extLst>
          </p:cNvPr>
          <p:cNvCxnSpPr>
            <a:cxnSpLocks/>
            <a:stCxn id="26" idx="1"/>
            <a:endCxn id="33" idx="3"/>
          </p:cNvCxnSpPr>
          <p:nvPr/>
        </p:nvCxnSpPr>
        <p:spPr>
          <a:xfrm flipH="1">
            <a:off x="2295384" y="1592191"/>
            <a:ext cx="999810" cy="0"/>
          </a:xfrm>
          <a:prstGeom prst="straightConnector1">
            <a:avLst/>
          </a:prstGeom>
          <a:ln w="19050">
            <a:solidFill>
              <a:srgbClr val="98C6EA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A5DBE7C4-F64F-CAA5-B0B9-44895A28BF09}"/>
              </a:ext>
            </a:extLst>
          </p:cNvPr>
          <p:cNvCxnSpPr>
            <a:cxnSpLocks/>
            <a:stCxn id="24" idx="2"/>
          </p:cNvCxnSpPr>
          <p:nvPr/>
        </p:nvCxnSpPr>
        <p:spPr>
          <a:xfrm rot="5400000">
            <a:off x="3836317" y="2583566"/>
            <a:ext cx="260882" cy="805142"/>
          </a:xfrm>
          <a:prstGeom prst="bentConnector2">
            <a:avLst/>
          </a:prstGeom>
          <a:ln w="1905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8A3225A0-3F31-F295-F84E-B4CE37943924}"/>
              </a:ext>
            </a:extLst>
          </p:cNvPr>
          <p:cNvCxnSpPr>
            <a:cxnSpLocks/>
            <a:stCxn id="25" idx="0"/>
          </p:cNvCxnSpPr>
          <p:nvPr/>
        </p:nvCxnSpPr>
        <p:spPr>
          <a:xfrm rot="5400000" flipH="1" flipV="1">
            <a:off x="4002066" y="3543282"/>
            <a:ext cx="870484" cy="582079"/>
          </a:xfrm>
          <a:prstGeom prst="bentConnector3">
            <a:avLst>
              <a:gd name="adj1" fmla="val 100051"/>
            </a:avLst>
          </a:prstGeom>
          <a:ln w="1905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10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7" grpId="0" animBg="1"/>
      <p:bldP spid="28" grpId="0" animBg="1"/>
      <p:bldP spid="32" grpId="0" animBg="1"/>
      <p:bldP spid="33" grpId="0" animBg="1"/>
      <p:bldP spid="35" grpId="0" animBg="1"/>
      <p:bldP spid="36" grpId="0"/>
      <p:bldP spid="37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E5451750-1DE6-D7D5-AFCB-09151720D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>
            <a:extLst>
              <a:ext uri="{FF2B5EF4-FFF2-40B4-BE49-F238E27FC236}">
                <a16:creationId xmlns:a16="http://schemas.microsoft.com/office/drawing/2014/main" id="{BC8A34D3-47BD-B477-F6F6-34576F5BC7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37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Textual</a:t>
            </a:r>
            <a:r>
              <a:rPr lang="de-CH" dirty="0"/>
              <a:t> </a:t>
            </a:r>
            <a:r>
              <a:rPr lang="de-CH" dirty="0" err="1"/>
              <a:t>Similarity</a:t>
            </a:r>
            <a:r>
              <a:rPr lang="de-CH" dirty="0"/>
              <a:t> (STS)</a:t>
            </a:r>
            <a:endParaRPr dirty="0"/>
          </a:p>
        </p:txBody>
      </p:sp>
      <p:sp>
        <p:nvSpPr>
          <p:cNvPr id="77" name="Google Shape;77;p13">
            <a:extLst>
              <a:ext uri="{FF2B5EF4-FFF2-40B4-BE49-F238E27FC236}">
                <a16:creationId xmlns:a16="http://schemas.microsoft.com/office/drawing/2014/main" id="{18B6F6EF-5A52-B69D-24D6-E302FFA8F20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59CEA5-A1BC-B4BA-0AF3-93F776297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1834823"/>
            <a:ext cx="2349998" cy="990638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B2AE2DE-7B34-6720-6CE3-FD5A286365F5}"/>
              </a:ext>
            </a:extLst>
          </p:cNvPr>
          <p:cNvGraphicFramePr>
            <a:graphicFrameLocks noGrp="1"/>
          </p:cNvGraphicFramePr>
          <p:nvPr/>
        </p:nvGraphicFramePr>
        <p:xfrm>
          <a:off x="327778" y="1505908"/>
          <a:ext cx="3089748" cy="26383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44874">
                  <a:extLst>
                    <a:ext uri="{9D8B030D-6E8A-4147-A177-3AD203B41FA5}">
                      <a16:colId xmlns:a16="http://schemas.microsoft.com/office/drawing/2014/main" val="4101649967"/>
                    </a:ext>
                  </a:extLst>
                </a:gridCol>
                <a:gridCol w="1544874">
                  <a:extLst>
                    <a:ext uri="{9D8B030D-6E8A-4147-A177-3AD203B41FA5}">
                      <a16:colId xmlns:a16="http://schemas.microsoft.com/office/drawing/2014/main" val="3379693773"/>
                    </a:ext>
                  </a:extLst>
                </a:gridCol>
              </a:tblGrid>
              <a:tr h="366713">
                <a:tc>
                  <a:txBody>
                    <a:bodyPr/>
                    <a:lstStyle/>
                    <a:p>
                      <a:r>
                        <a:rPr lang="de-CH" sz="1100" b="1" dirty="0"/>
                        <a:t>NLP </a:t>
                      </a:r>
                      <a:r>
                        <a:rPr lang="de-CH" sz="1100" b="1" dirty="0" err="1"/>
                        <a:t>model</a:t>
                      </a:r>
                      <a:endParaRPr lang="de-CH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100" b="1" dirty="0" err="1"/>
                        <a:t>Similarity</a:t>
                      </a:r>
                      <a:r>
                        <a:rPr lang="de-CH" sz="1100" b="1" dirty="0"/>
                        <a:t> </a:t>
                      </a:r>
                      <a:r>
                        <a:rPr lang="de-CH" sz="1100" b="1" dirty="0" err="1"/>
                        <a:t>measure</a:t>
                      </a:r>
                      <a:endParaRPr lang="de-CH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7630468"/>
                  </a:ext>
                </a:extLst>
              </a:tr>
              <a:tr h="605205">
                <a:tc>
                  <a:txBody>
                    <a:bodyPr/>
                    <a:lstStyle/>
                    <a:p>
                      <a:r>
                        <a:rPr lang="de-CH" sz="11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100" dirty="0" err="1"/>
                        <a:t>Levenshtein</a:t>
                      </a:r>
                      <a:r>
                        <a:rPr lang="de-CH" sz="1100" dirty="0"/>
                        <a:t> </a:t>
                      </a:r>
                      <a:r>
                        <a:rPr lang="de-CH" sz="1100" dirty="0" err="1"/>
                        <a:t>distance</a:t>
                      </a:r>
                      <a:endParaRPr lang="de-CH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985625"/>
                  </a:ext>
                </a:extLst>
              </a:tr>
              <a:tr h="696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100" dirty="0" err="1"/>
                        <a:t>Lexical-Semantic</a:t>
                      </a:r>
                      <a:r>
                        <a:rPr lang="de-CH" sz="1100" dirty="0"/>
                        <a:t> Nets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100" dirty="0" err="1"/>
                        <a:t>Synset</a:t>
                      </a:r>
                      <a:r>
                        <a:rPr lang="de-CH" sz="1100" dirty="0"/>
                        <a:t> </a:t>
                      </a:r>
                      <a:r>
                        <a:rPr lang="de-CH" sz="1100" dirty="0" err="1"/>
                        <a:t>similarity</a:t>
                      </a:r>
                      <a:r>
                        <a:rPr lang="de-CH" sz="1100" dirty="0"/>
                        <a:t>, e.g.</a:t>
                      </a:r>
                    </a:p>
                    <a:p>
                      <a:r>
                        <a:rPr lang="de-CH" sz="1100" dirty="0" err="1"/>
                        <a:t>Shortest</a:t>
                      </a:r>
                      <a:r>
                        <a:rPr lang="de-CH" sz="1100" dirty="0"/>
                        <a:t> </a:t>
                      </a:r>
                      <a:r>
                        <a:rPr lang="de-CH" sz="1100" dirty="0" err="1"/>
                        <a:t>path</a:t>
                      </a:r>
                      <a:endParaRPr lang="de-CH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3431073"/>
                  </a:ext>
                </a:extLst>
              </a:tr>
              <a:tr h="9699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100" dirty="0"/>
                        <a:t>Transformer-</a:t>
                      </a:r>
                      <a:r>
                        <a:rPr lang="de-CH" sz="1100" dirty="0" err="1"/>
                        <a:t>based</a:t>
                      </a:r>
                      <a:r>
                        <a:rPr lang="de-CH" sz="1100" dirty="0"/>
                        <a:t> Large Language Models (LLM)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100" dirty="0" err="1"/>
                        <a:t>Cosine</a:t>
                      </a:r>
                      <a:r>
                        <a:rPr lang="de-CH" sz="1100" dirty="0"/>
                        <a:t> </a:t>
                      </a:r>
                      <a:r>
                        <a:rPr lang="de-CH" sz="1100" dirty="0" err="1"/>
                        <a:t>similarity</a:t>
                      </a:r>
                      <a:endParaRPr lang="de-CH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557985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950F95E-18D5-8E31-A325-6E4667EAC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189" y="1888990"/>
            <a:ext cx="1693334" cy="7680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4D412B-7FC5-1889-7C28-AFCB46517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526" y="2118146"/>
            <a:ext cx="2429926" cy="15061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B015F-938C-3A77-F949-69BCBEA95E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1700" y="2467973"/>
            <a:ext cx="2354417" cy="8064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hteck 71">
                <a:extLst>
                  <a:ext uri="{FF2B5EF4-FFF2-40B4-BE49-F238E27FC236}">
                    <a16:creationId xmlns:a16="http://schemas.microsoft.com/office/drawing/2014/main" id="{D3EFD1DD-380D-B2E8-AE4F-F7188F34567D}"/>
                  </a:ext>
                </a:extLst>
              </p:cNvPr>
              <p:cNvSpPr/>
              <p:nvPr/>
            </p:nvSpPr>
            <p:spPr>
              <a:xfrm>
                <a:off x="3521450" y="3477619"/>
                <a:ext cx="1668343" cy="6665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de-DE" sz="11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de-DE" sz="11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sz="1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de-DE" sz="1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ctrlPr>
                              <a:rPr lang="de-DE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11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1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1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de-DE" sz="11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1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de-DE" sz="11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11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ad>
                          <m:radPr>
                            <m:degHide m:val="on"/>
                            <m:ctrlPr>
                              <a:rPr lang="de-DE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de-DE" sz="11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1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sz="1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11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de-DE" sz="11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rad>
                        <m:rad>
                          <m:radPr>
                            <m:degHide m:val="on"/>
                            <m:ctrlPr>
                              <a:rPr lang="de-DE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de-DE" sz="11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1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sz="1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11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de-DE" sz="11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rad>
                      </m:den>
                    </m:f>
                  </m:oMath>
                </a14:m>
                <a:r>
                  <a:rPr lang="en-US" sz="1100" dirty="0"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	</a:t>
                </a:r>
                <a:endParaRPr lang="de-DE" sz="1100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9" name="Rechteck 71">
                <a:extLst>
                  <a:ext uri="{FF2B5EF4-FFF2-40B4-BE49-F238E27FC236}">
                    <a16:creationId xmlns:a16="http://schemas.microsoft.com/office/drawing/2014/main" id="{45E855A7-2E32-4AAE-EF34-1FFFD6A191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450" y="3477619"/>
                <a:ext cx="1668343" cy="666593"/>
              </a:xfrm>
              <a:prstGeom prst="rect">
                <a:avLst/>
              </a:prstGeom>
              <a:blipFill>
                <a:blip r:embed="rId7"/>
                <a:stretch>
                  <a:fillRect t="-24545" b="-9091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513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8EB6651F-63BB-83CF-7D68-F10679F95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>
            <a:extLst>
              <a:ext uri="{FF2B5EF4-FFF2-40B4-BE49-F238E27FC236}">
                <a16:creationId xmlns:a16="http://schemas.microsoft.com/office/drawing/2014/main" id="{C78C0031-E416-5642-8529-F92A049EBD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37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dirty="0"/>
              <a:t>Rise of LLMs</a:t>
            </a:r>
            <a:endParaRPr lang="de-CH" baseline="30000" dirty="0"/>
          </a:p>
        </p:txBody>
      </p:sp>
      <p:sp>
        <p:nvSpPr>
          <p:cNvPr id="77" name="Google Shape;77;p13">
            <a:extLst>
              <a:ext uri="{FF2B5EF4-FFF2-40B4-BE49-F238E27FC236}">
                <a16:creationId xmlns:a16="http://schemas.microsoft.com/office/drawing/2014/main" id="{9761E1AA-BF27-54D1-D0B1-D9B2D980E64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8" name="Gruppieren 6">
            <a:extLst>
              <a:ext uri="{FF2B5EF4-FFF2-40B4-BE49-F238E27FC236}">
                <a16:creationId xmlns:a16="http://schemas.microsoft.com/office/drawing/2014/main" id="{2C24FA60-352C-3B88-6922-2FFA9532A647}"/>
              </a:ext>
            </a:extLst>
          </p:cNvPr>
          <p:cNvGrpSpPr/>
          <p:nvPr/>
        </p:nvGrpSpPr>
        <p:grpSpPr>
          <a:xfrm>
            <a:off x="2610736" y="61636"/>
            <a:ext cx="5169449" cy="5081864"/>
            <a:chOff x="3256005" y="61635"/>
            <a:chExt cx="5169449" cy="5081864"/>
          </a:xfrm>
        </p:grpSpPr>
        <p:pic>
          <p:nvPicPr>
            <p:cNvPr id="9" name="Grafik 2">
              <a:extLst>
                <a:ext uri="{FF2B5EF4-FFF2-40B4-BE49-F238E27FC236}">
                  <a16:creationId xmlns:a16="http://schemas.microsoft.com/office/drawing/2014/main" id="{94E7836B-FA21-8928-2F8E-DB4B8BEDF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6005" y="1693470"/>
              <a:ext cx="5169449" cy="3450029"/>
            </a:xfrm>
            <a:prstGeom prst="rect">
              <a:avLst/>
            </a:prstGeom>
          </p:spPr>
        </p:pic>
        <p:pic>
          <p:nvPicPr>
            <p:cNvPr id="10" name="Grafik 5">
              <a:extLst>
                <a:ext uri="{FF2B5EF4-FFF2-40B4-BE49-F238E27FC236}">
                  <a16:creationId xmlns:a16="http://schemas.microsoft.com/office/drawing/2014/main" id="{2BFA0DA9-A8E3-CF97-9B4D-6CFD4C308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56005" y="61635"/>
              <a:ext cx="5121876" cy="2590804"/>
            </a:xfrm>
            <a:prstGeom prst="rect">
              <a:avLst/>
            </a:prstGeom>
          </p:spPr>
        </p:pic>
      </p:grpSp>
      <p:sp>
        <p:nvSpPr>
          <p:cNvPr id="11" name="Textfeld 14">
            <a:extLst>
              <a:ext uri="{FF2B5EF4-FFF2-40B4-BE49-F238E27FC236}">
                <a16:creationId xmlns:a16="http://schemas.microsoft.com/office/drawing/2014/main" id="{92259A33-85EE-3327-7CB1-C31064118FF3}"/>
              </a:ext>
            </a:extLst>
          </p:cNvPr>
          <p:cNvSpPr txBox="1"/>
          <p:nvPr/>
        </p:nvSpPr>
        <p:spPr>
          <a:xfrm>
            <a:off x="228600" y="1286364"/>
            <a:ext cx="27555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</a:rPr>
              <a:t>ranked by capabilities, sized by billion parameters used for training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660153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6FC5AA6E-0D59-A5D1-B2AD-E14BD2A6D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>
            <a:extLst>
              <a:ext uri="{FF2B5EF4-FFF2-40B4-BE49-F238E27FC236}">
                <a16:creationId xmlns:a16="http://schemas.microsoft.com/office/drawing/2014/main" id="{D6DA6BFE-BFE1-638C-46B2-2FB201D68D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37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dirty="0"/>
              <a:t>Transformers</a:t>
            </a:r>
            <a:endParaRPr lang="de-CH" baseline="30000" dirty="0"/>
          </a:p>
        </p:txBody>
      </p:sp>
      <p:sp>
        <p:nvSpPr>
          <p:cNvPr id="77" name="Google Shape;77;p13">
            <a:extLst>
              <a:ext uri="{FF2B5EF4-FFF2-40B4-BE49-F238E27FC236}">
                <a16:creationId xmlns:a16="http://schemas.microsoft.com/office/drawing/2014/main" id="{FEA63D57-5114-8817-26C8-0049F64A364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" name="Grafik 4">
            <a:extLst>
              <a:ext uri="{FF2B5EF4-FFF2-40B4-BE49-F238E27FC236}">
                <a16:creationId xmlns:a16="http://schemas.microsoft.com/office/drawing/2014/main" id="{751335C1-B08C-6BC8-78CF-AE29610AC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961" y="878078"/>
            <a:ext cx="2909257" cy="4065361"/>
          </a:xfrm>
          <a:prstGeom prst="rect">
            <a:avLst/>
          </a:prstGeom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09EFB7E2-0C4E-4279-259C-4BF2A1E11904}"/>
              </a:ext>
            </a:extLst>
          </p:cNvPr>
          <p:cNvSpPr txBox="1"/>
          <p:nvPr/>
        </p:nvSpPr>
        <p:spPr>
          <a:xfrm>
            <a:off x="4972793" y="4692416"/>
            <a:ext cx="1620335" cy="17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CH" sz="1100" dirty="0">
                <a:latin typeface="+mn-lt"/>
              </a:rPr>
              <a:t>(</a:t>
            </a:r>
            <a:r>
              <a:rPr lang="de-DE" sz="1100" dirty="0" err="1"/>
              <a:t>Vaswani</a:t>
            </a:r>
            <a:r>
              <a:rPr lang="de-DE" sz="1100" dirty="0"/>
              <a:t> et al., 2017)</a:t>
            </a:r>
            <a:endParaRPr lang="de-CH" sz="1100" dirty="0">
              <a:latin typeface="+mn-lt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92433A81-87B5-34BC-1146-6DB36F67224F}"/>
              </a:ext>
            </a:extLst>
          </p:cNvPr>
          <p:cNvSpPr txBox="1"/>
          <p:nvPr/>
        </p:nvSpPr>
        <p:spPr>
          <a:xfrm>
            <a:off x="319090" y="1508035"/>
            <a:ext cx="5290878" cy="11419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CH" sz="1100" dirty="0">
                <a:latin typeface="+mn-lt"/>
              </a:rPr>
              <a:t>Attention </a:t>
            </a:r>
            <a:r>
              <a:rPr lang="de-CH" sz="1100" dirty="0" err="1">
                <a:latin typeface="+mn-lt"/>
              </a:rPr>
              <a:t>is</a:t>
            </a:r>
            <a:r>
              <a:rPr lang="de-CH" sz="1100" dirty="0">
                <a:latin typeface="+mn-lt"/>
              </a:rPr>
              <a:t> all </a:t>
            </a:r>
            <a:r>
              <a:rPr lang="de-CH" sz="1100" dirty="0" err="1">
                <a:latin typeface="+mn-lt"/>
              </a:rPr>
              <a:t>you</a:t>
            </a:r>
            <a:r>
              <a:rPr lang="de-CH" sz="1100" dirty="0">
                <a:latin typeface="+mn-lt"/>
              </a:rPr>
              <a:t> </a:t>
            </a:r>
            <a:r>
              <a:rPr lang="de-CH" sz="1100" dirty="0" err="1">
                <a:latin typeface="+mn-lt"/>
              </a:rPr>
              <a:t>need</a:t>
            </a:r>
            <a:r>
              <a:rPr lang="de-CH" sz="1100" dirty="0">
                <a:latin typeface="+mn-lt"/>
              </a:rPr>
              <a:t> (</a:t>
            </a:r>
            <a:r>
              <a:rPr lang="de-DE" sz="1100" dirty="0" err="1"/>
              <a:t>Vaswani</a:t>
            </a:r>
            <a:r>
              <a:rPr lang="de-DE" sz="1100" dirty="0"/>
              <a:t> et al., 2017)</a:t>
            </a: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sz="1100" dirty="0"/>
              <a:t>Encoder-Decoder </a:t>
            </a:r>
            <a:r>
              <a:rPr lang="de-DE" sz="1100" dirty="0" err="1"/>
              <a:t>Structure</a:t>
            </a:r>
            <a:r>
              <a:rPr lang="de-DE" sz="1100" dirty="0"/>
              <a:t>, but </a:t>
            </a:r>
            <a:r>
              <a:rPr lang="de-DE" sz="1100" dirty="0" err="1"/>
              <a:t>with</a:t>
            </a:r>
            <a:r>
              <a:rPr lang="de-DE" sz="1100" dirty="0"/>
              <a:t> </a:t>
            </a:r>
            <a:r>
              <a:rPr lang="de-DE" sz="1100" dirty="0" err="1"/>
              <a:t>attention</a:t>
            </a:r>
            <a:r>
              <a:rPr lang="de-DE" sz="1100" dirty="0"/>
              <a:t> </a:t>
            </a:r>
            <a:r>
              <a:rPr lang="de-DE" sz="1100" dirty="0" err="1"/>
              <a:t>replacing</a:t>
            </a:r>
            <a:r>
              <a:rPr lang="de-DE" sz="1100" dirty="0"/>
              <a:t> RNN</a:t>
            </a:r>
            <a:endParaRPr lang="de-DE" sz="1100" dirty="0">
              <a:latin typeface="+mn-lt"/>
            </a:endParaRP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sz="1100" dirty="0" err="1">
                <a:latin typeface="+mn-lt"/>
              </a:rPr>
              <a:t>Recurrent</a:t>
            </a:r>
            <a:r>
              <a:rPr lang="de-DE" sz="1100" dirty="0">
                <a:latin typeface="+mn-lt"/>
              </a:rPr>
              <a:t> </a:t>
            </a:r>
            <a:r>
              <a:rPr lang="de-DE" sz="1100" dirty="0" err="1">
                <a:latin typeface="+mn-lt"/>
              </a:rPr>
              <a:t>layers</a:t>
            </a:r>
            <a:r>
              <a:rPr lang="de-DE" sz="1100" dirty="0">
                <a:latin typeface="+mn-lt"/>
              </a:rPr>
              <a:t> </a:t>
            </a:r>
            <a:r>
              <a:rPr lang="de-DE" sz="1100" dirty="0" err="1">
                <a:latin typeface="+mn-lt"/>
              </a:rPr>
              <a:t>are</a:t>
            </a:r>
            <a:r>
              <a:rPr lang="de-DE" sz="1100" dirty="0">
                <a:latin typeface="+mn-lt"/>
              </a:rPr>
              <a:t> not </a:t>
            </a:r>
            <a:r>
              <a:rPr lang="de-DE" sz="1100" dirty="0" err="1">
                <a:latin typeface="+mn-lt"/>
              </a:rPr>
              <a:t>needed</a:t>
            </a:r>
            <a:r>
              <a:rPr lang="de-DE" sz="1100" dirty="0">
                <a:latin typeface="+mn-lt"/>
              </a:rPr>
              <a:t> </a:t>
            </a:r>
            <a:r>
              <a:rPr lang="de-DE" sz="1100" dirty="0" err="1">
                <a:latin typeface="+mn-lt"/>
              </a:rPr>
              <a:t>anymore</a:t>
            </a:r>
            <a:endParaRPr lang="de-DE" sz="1100" dirty="0">
              <a:latin typeface="+mn-lt"/>
            </a:endParaRP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sz="1100" dirty="0">
                <a:latin typeface="+mn-lt"/>
              </a:rPr>
              <a:t>Attention </a:t>
            </a:r>
            <a:r>
              <a:rPr lang="de-DE" sz="1100" dirty="0" err="1">
                <a:latin typeface="+mn-lt"/>
              </a:rPr>
              <a:t>mechanisms</a:t>
            </a:r>
            <a:r>
              <a:rPr lang="de-DE" sz="1100" dirty="0">
                <a:latin typeface="+mn-lt"/>
              </a:rPr>
              <a:t> </a:t>
            </a:r>
            <a:r>
              <a:rPr lang="en-US" sz="1100" dirty="0"/>
              <a:t>to process sequences in parallel, rather than sequentially</a:t>
            </a: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100" dirty="0"/>
              <a:t>Transformers require a large amount of computational power, especially for longer sequences </a:t>
            </a:r>
            <a:endParaRPr lang="de-CH" sz="1100" dirty="0">
              <a:latin typeface="+mn-lt"/>
            </a:endParaRPr>
          </a:p>
        </p:txBody>
      </p:sp>
      <p:pic>
        <p:nvPicPr>
          <p:cNvPr id="5" name="Grafik 10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6C69D090-6AA5-FE5F-798C-F0ECDD0AD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90" y="2790162"/>
            <a:ext cx="2674668" cy="1546490"/>
          </a:xfrm>
          <a:prstGeom prst="rect">
            <a:avLst/>
          </a:prstGeom>
        </p:spPr>
      </p:pic>
      <p:sp>
        <p:nvSpPr>
          <p:cNvPr id="6" name="Textfeld 12">
            <a:extLst>
              <a:ext uri="{FF2B5EF4-FFF2-40B4-BE49-F238E27FC236}">
                <a16:creationId xmlns:a16="http://schemas.microsoft.com/office/drawing/2014/main" id="{262BF66C-DCBA-41F7-6E87-DED3DBD6265D}"/>
              </a:ext>
            </a:extLst>
          </p:cNvPr>
          <p:cNvSpPr txBox="1"/>
          <p:nvPr/>
        </p:nvSpPr>
        <p:spPr>
          <a:xfrm>
            <a:off x="215546" y="4390183"/>
            <a:ext cx="34228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>
                <a:hlinkClick r:id="rId5"/>
              </a:rPr>
              <a:t>https://medium.com/@vimal.parakhiya/decoding-large-language-models-a-deep-dive-into-the-self-attention-mechanism-967d6207d4ae</a:t>
            </a:r>
            <a:r>
              <a:rPr lang="de-DE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419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52A69642-C523-F471-4B21-AE40DF1BE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>
            <a:extLst>
              <a:ext uri="{FF2B5EF4-FFF2-40B4-BE49-F238E27FC236}">
                <a16:creationId xmlns:a16="http://schemas.microsoft.com/office/drawing/2014/main" id="{23A845F2-EB3B-12B8-CA62-4B928CA3C5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37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Textual</a:t>
            </a:r>
            <a:r>
              <a:rPr lang="de-CH" dirty="0"/>
              <a:t> </a:t>
            </a:r>
            <a:r>
              <a:rPr lang="de-CH" dirty="0" err="1"/>
              <a:t>Similarity</a:t>
            </a:r>
            <a:r>
              <a:rPr lang="de-CH" dirty="0"/>
              <a:t> (STS)</a:t>
            </a:r>
            <a:endParaRPr dirty="0"/>
          </a:p>
        </p:txBody>
      </p:sp>
      <p:sp>
        <p:nvSpPr>
          <p:cNvPr id="77" name="Google Shape;77;p13">
            <a:extLst>
              <a:ext uri="{FF2B5EF4-FFF2-40B4-BE49-F238E27FC236}">
                <a16:creationId xmlns:a16="http://schemas.microsoft.com/office/drawing/2014/main" id="{32D7A5EF-DFB3-6272-8689-FEF89FED731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" name="Rechteck 6">
            <a:extLst>
              <a:ext uri="{FF2B5EF4-FFF2-40B4-BE49-F238E27FC236}">
                <a16:creationId xmlns:a16="http://schemas.microsoft.com/office/drawing/2014/main" id="{A8C92118-FA8C-4C82-DD00-A28591DECB47}"/>
              </a:ext>
            </a:extLst>
          </p:cNvPr>
          <p:cNvSpPr/>
          <p:nvPr/>
        </p:nvSpPr>
        <p:spPr>
          <a:xfrm>
            <a:off x="311700" y="1306320"/>
            <a:ext cx="8507918" cy="32767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de-DE" sz="1200" b="1" dirty="0">
                <a:solidFill>
                  <a:schemeClr val="tx1"/>
                </a:solidFill>
              </a:rPr>
              <a:t>Deep Learning</a:t>
            </a:r>
          </a:p>
        </p:txBody>
      </p:sp>
      <p:sp>
        <p:nvSpPr>
          <p:cNvPr id="3" name="Rechteck 7">
            <a:extLst>
              <a:ext uri="{FF2B5EF4-FFF2-40B4-BE49-F238E27FC236}">
                <a16:creationId xmlns:a16="http://schemas.microsoft.com/office/drawing/2014/main" id="{D742290E-374E-5654-7E1A-1C4DA74E30E1}"/>
              </a:ext>
            </a:extLst>
          </p:cNvPr>
          <p:cNvSpPr/>
          <p:nvPr/>
        </p:nvSpPr>
        <p:spPr>
          <a:xfrm>
            <a:off x="798153" y="1641849"/>
            <a:ext cx="7912608" cy="2779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de-DE" sz="1200" b="1" dirty="0">
                <a:solidFill>
                  <a:schemeClr val="tx1"/>
                </a:solidFill>
              </a:rPr>
              <a:t>Transfer Learning</a:t>
            </a:r>
            <a:r>
              <a:rPr lang="de-DE" sz="1200" dirty="0">
                <a:solidFill>
                  <a:schemeClr val="tx1"/>
                </a:solidFill>
              </a:rPr>
              <a:t>: </a:t>
            </a:r>
            <a:r>
              <a:rPr lang="de-DE" sz="1200" dirty="0" err="1">
                <a:solidFill>
                  <a:schemeClr val="tx1"/>
                </a:solidFill>
              </a:rPr>
              <a:t>instead</a:t>
            </a:r>
            <a:r>
              <a:rPr lang="de-DE" sz="1200" dirty="0">
                <a:solidFill>
                  <a:schemeClr val="tx1"/>
                </a:solidFill>
              </a:rPr>
              <a:t> of </a:t>
            </a:r>
            <a:r>
              <a:rPr lang="de-DE" sz="1200" dirty="0" err="1">
                <a:solidFill>
                  <a:schemeClr val="tx1"/>
                </a:solidFill>
              </a:rPr>
              <a:t>training</a:t>
            </a:r>
            <a:r>
              <a:rPr lang="de-DE" sz="1200" dirty="0">
                <a:solidFill>
                  <a:schemeClr val="tx1"/>
                </a:solidFill>
              </a:rPr>
              <a:t> a </a:t>
            </a:r>
            <a:r>
              <a:rPr lang="de-DE" sz="1200" dirty="0" err="1">
                <a:solidFill>
                  <a:schemeClr val="tx1"/>
                </a:solidFill>
              </a:rPr>
              <a:t>model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from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scratch</a:t>
            </a:r>
            <a:r>
              <a:rPr lang="de-DE" sz="1200" dirty="0">
                <a:solidFill>
                  <a:schemeClr val="tx1"/>
                </a:solidFill>
              </a:rPr>
              <a:t>, </a:t>
            </a:r>
            <a:r>
              <a:rPr lang="de-DE" sz="1200" dirty="0" err="1">
                <a:solidFill>
                  <a:schemeClr val="tx1"/>
                </a:solidFill>
              </a:rPr>
              <a:t>use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models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pre-trained</a:t>
            </a:r>
            <a:r>
              <a:rPr lang="de-DE" sz="1200" dirty="0">
                <a:solidFill>
                  <a:schemeClr val="tx1"/>
                </a:solidFill>
              </a:rPr>
              <a:t> on a large </a:t>
            </a:r>
            <a:r>
              <a:rPr lang="de-DE" sz="1200" dirty="0" err="1">
                <a:solidFill>
                  <a:schemeClr val="tx1"/>
                </a:solidFill>
              </a:rPr>
              <a:t>dataset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>
                <a:solidFill>
                  <a:schemeClr val="tx1"/>
                </a:solidFill>
                <a:sym typeface="Wingdings" panose="05000000000000000000" pitchFamily="2" charset="2"/>
              </a:rPr>
              <a:t>          	          </a:t>
            </a:r>
            <a:r>
              <a:rPr lang="de-DE" sz="1200" dirty="0" err="1">
                <a:solidFill>
                  <a:schemeClr val="tx1"/>
                </a:solidFill>
                <a:sym typeface="Wingdings" panose="05000000000000000000" pitchFamily="2" charset="2"/>
              </a:rPr>
              <a:t>fine</a:t>
            </a:r>
            <a:r>
              <a:rPr lang="de-DE" sz="1200" dirty="0">
                <a:solidFill>
                  <a:schemeClr val="tx1"/>
                </a:solidFill>
                <a:sym typeface="Wingdings" panose="05000000000000000000" pitchFamily="2" charset="2"/>
              </a:rPr>
              <a:t>-tuning </a:t>
            </a:r>
            <a:r>
              <a:rPr lang="de-DE" sz="1200" dirty="0" err="1">
                <a:solidFill>
                  <a:schemeClr val="tx1"/>
                </a:solidFill>
                <a:sym typeface="Wingdings" panose="05000000000000000000" pitchFamily="2" charset="2"/>
              </a:rPr>
              <a:t>with</a:t>
            </a:r>
            <a:r>
              <a:rPr lang="de-DE" sz="12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de-DE" sz="1200" dirty="0" err="1">
                <a:solidFill>
                  <a:schemeClr val="tx1"/>
                </a:solidFill>
                <a:sym typeface="Wingdings" panose="05000000000000000000" pitchFamily="2" charset="2"/>
              </a:rPr>
              <a:t>small</a:t>
            </a:r>
            <a:r>
              <a:rPr lang="de-DE" sz="12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de-DE" sz="1200" dirty="0" err="1">
                <a:solidFill>
                  <a:schemeClr val="tx1"/>
                </a:solidFill>
                <a:sym typeface="Wingdings" panose="05000000000000000000" pitchFamily="2" charset="2"/>
              </a:rPr>
              <a:t>dataset</a:t>
            </a:r>
            <a:r>
              <a:rPr lang="de-DE" sz="1200" dirty="0">
                <a:solidFill>
                  <a:schemeClr val="tx1"/>
                </a:solidFill>
                <a:sym typeface="Wingdings" panose="05000000000000000000" pitchFamily="2" charset="2"/>
              </a:rPr>
              <a:t> of </a:t>
            </a:r>
            <a:r>
              <a:rPr lang="de-DE" sz="1200" dirty="0" err="1">
                <a:solidFill>
                  <a:schemeClr val="tx1"/>
                </a:solidFill>
                <a:sym typeface="Wingdings" panose="05000000000000000000" pitchFamily="2" charset="2"/>
              </a:rPr>
              <a:t>specific</a:t>
            </a:r>
            <a:r>
              <a:rPr lang="de-DE" sz="12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de-DE" sz="1200" dirty="0" err="1">
                <a:solidFill>
                  <a:schemeClr val="tx1"/>
                </a:solidFill>
                <a:sym typeface="Wingdings" panose="05000000000000000000" pitchFamily="2" charset="2"/>
              </a:rPr>
              <a:t>task</a:t>
            </a:r>
            <a:r>
              <a:rPr lang="de-DE" sz="1200" dirty="0">
                <a:solidFill>
                  <a:schemeClr val="tx1"/>
                </a:solidFill>
                <a:sym typeface="Wingdings" panose="05000000000000000000" pitchFamily="2" charset="2"/>
              </a:rPr>
              <a:t> (</a:t>
            </a:r>
            <a:r>
              <a:rPr lang="de-DE" sz="1200" dirty="0" err="1">
                <a:solidFill>
                  <a:schemeClr val="tx1"/>
                </a:solidFill>
                <a:sym typeface="Wingdings" panose="05000000000000000000" pitchFamily="2" charset="2"/>
              </a:rPr>
              <a:t>reuse</a:t>
            </a:r>
            <a:r>
              <a:rPr lang="de-DE" sz="1200" dirty="0">
                <a:solidFill>
                  <a:schemeClr val="tx1"/>
                </a:solidFill>
                <a:sym typeface="Wingdings" panose="05000000000000000000" pitchFamily="2" charset="2"/>
              </a:rPr>
              <a:t> general-</a:t>
            </a:r>
            <a:r>
              <a:rPr lang="de-DE" sz="1200" dirty="0" err="1">
                <a:solidFill>
                  <a:schemeClr val="tx1"/>
                </a:solidFill>
                <a:sym typeface="Wingdings" panose="05000000000000000000" pitchFamily="2" charset="2"/>
              </a:rPr>
              <a:t>puprose</a:t>
            </a:r>
            <a:r>
              <a:rPr lang="de-DE" sz="1200" dirty="0">
                <a:solidFill>
                  <a:schemeClr val="tx1"/>
                </a:solidFill>
                <a:sym typeface="Wingdings" panose="05000000000000000000" pitchFamily="2" charset="2"/>
              </a:rPr>
              <a:t> LLM, </a:t>
            </a:r>
            <a:r>
              <a:rPr lang="de-DE" sz="1200" dirty="0" err="1">
                <a:solidFill>
                  <a:schemeClr val="tx1"/>
                </a:solidFill>
                <a:sym typeface="Wingdings" panose="05000000000000000000" pitchFamily="2" charset="2"/>
              </a:rPr>
              <a:t>avoid</a:t>
            </a:r>
            <a:r>
              <a:rPr lang="de-DE" sz="12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de-DE" sz="1200" dirty="0" err="1">
                <a:solidFill>
                  <a:schemeClr val="tx1"/>
                </a:solidFill>
                <a:sym typeface="Wingdings" panose="05000000000000000000" pitchFamily="2" charset="2"/>
              </a:rPr>
              <a:t>over</a:t>
            </a:r>
            <a:r>
              <a:rPr lang="de-DE" sz="1200" dirty="0">
                <a:solidFill>
                  <a:schemeClr val="tx1"/>
                </a:solidFill>
                <a:sym typeface="Wingdings" panose="05000000000000000000" pitchFamily="2" charset="2"/>
              </a:rPr>
              <a:t>-fit)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endParaRPr lang="de-DE" sz="1200" b="1" dirty="0">
              <a:solidFill>
                <a:schemeClr val="tx1"/>
              </a:solidFill>
            </a:endParaRPr>
          </a:p>
        </p:txBody>
      </p:sp>
      <p:sp>
        <p:nvSpPr>
          <p:cNvPr id="4" name="Rechteck 8">
            <a:extLst>
              <a:ext uri="{FF2B5EF4-FFF2-40B4-BE49-F238E27FC236}">
                <a16:creationId xmlns:a16="http://schemas.microsoft.com/office/drawing/2014/main" id="{E44780B7-6CF2-57EE-DBBD-D71A1D84D29C}"/>
              </a:ext>
            </a:extLst>
          </p:cNvPr>
          <p:cNvSpPr/>
          <p:nvPr/>
        </p:nvSpPr>
        <p:spPr>
          <a:xfrm>
            <a:off x="2540366" y="2274364"/>
            <a:ext cx="6059214" cy="19854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de-DE" sz="1200" b="1" dirty="0">
                <a:solidFill>
                  <a:schemeClr val="tx1"/>
                </a:solidFill>
              </a:rPr>
              <a:t>Natural Language Processing (NLP)</a:t>
            </a:r>
            <a:r>
              <a:rPr lang="de-DE" sz="1200" dirty="0">
                <a:solidFill>
                  <a:schemeClr val="tx1"/>
                </a:solidFill>
              </a:rPr>
              <a:t>: </a:t>
            </a:r>
            <a:r>
              <a:rPr lang="de-DE" sz="1200" dirty="0" err="1">
                <a:solidFill>
                  <a:schemeClr val="tx1"/>
                </a:solidFill>
              </a:rPr>
              <a:t>convert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text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to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numbers</a:t>
            </a:r>
            <a:r>
              <a:rPr lang="de-DE" sz="1200" dirty="0">
                <a:solidFill>
                  <a:schemeClr val="tx1"/>
                </a:solidFill>
              </a:rPr>
              <a:t> (</a:t>
            </a:r>
            <a:r>
              <a:rPr lang="de-DE" sz="1200" dirty="0" err="1">
                <a:solidFill>
                  <a:schemeClr val="tx1"/>
                </a:solidFill>
              </a:rPr>
              <a:t>vectors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for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distance</a:t>
            </a:r>
            <a:r>
              <a:rPr lang="de-DE" sz="1200" dirty="0">
                <a:solidFill>
                  <a:schemeClr val="tx1"/>
                </a:solidFill>
              </a:rPr>
              <a:t>, 			</a:t>
            </a:r>
            <a:r>
              <a:rPr lang="de-DE" sz="1200" dirty="0" err="1">
                <a:solidFill>
                  <a:schemeClr val="tx1"/>
                </a:solidFill>
              </a:rPr>
              <a:t>direction</a:t>
            </a:r>
            <a:r>
              <a:rPr lang="de-DE" sz="1200" dirty="0">
                <a:solidFill>
                  <a:schemeClr val="tx1"/>
                </a:solidFill>
              </a:rPr>
              <a:t>)</a:t>
            </a:r>
            <a:endParaRPr lang="de-DE" sz="1200" b="1" dirty="0">
              <a:solidFill>
                <a:schemeClr val="tx1"/>
              </a:solidFill>
            </a:endParaRPr>
          </a:p>
        </p:txBody>
      </p:sp>
      <p:sp>
        <p:nvSpPr>
          <p:cNvPr id="5" name="Rechteck 9">
            <a:extLst>
              <a:ext uri="{FF2B5EF4-FFF2-40B4-BE49-F238E27FC236}">
                <a16:creationId xmlns:a16="http://schemas.microsoft.com/office/drawing/2014/main" id="{D7245FD5-23AE-0B6C-B48B-CC1F0C440921}"/>
              </a:ext>
            </a:extLst>
          </p:cNvPr>
          <p:cNvSpPr/>
          <p:nvPr/>
        </p:nvSpPr>
        <p:spPr>
          <a:xfrm>
            <a:off x="5046241" y="2903741"/>
            <a:ext cx="3417700" cy="12339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de-DE" sz="1200" b="1" dirty="0" err="1">
                <a:solidFill>
                  <a:schemeClr val="tx1"/>
                </a:solidFill>
              </a:rPr>
              <a:t>Semantic</a:t>
            </a:r>
            <a:r>
              <a:rPr lang="de-DE" sz="1200" b="1" dirty="0">
                <a:solidFill>
                  <a:schemeClr val="tx1"/>
                </a:solidFill>
              </a:rPr>
              <a:t> </a:t>
            </a:r>
            <a:r>
              <a:rPr lang="de-DE" sz="1200" b="1" dirty="0" err="1">
                <a:solidFill>
                  <a:schemeClr val="tx1"/>
                </a:solidFill>
              </a:rPr>
              <a:t>Textual</a:t>
            </a:r>
            <a:r>
              <a:rPr lang="de-DE" sz="1200" b="1" dirty="0">
                <a:solidFill>
                  <a:schemeClr val="tx1"/>
                </a:solidFill>
              </a:rPr>
              <a:t> </a:t>
            </a:r>
            <a:r>
              <a:rPr lang="de-DE" sz="1200" b="1" dirty="0" err="1">
                <a:solidFill>
                  <a:schemeClr val="tx1"/>
                </a:solidFill>
              </a:rPr>
              <a:t>Similarity</a:t>
            </a:r>
            <a:r>
              <a:rPr lang="de-DE" sz="1200" b="1" dirty="0">
                <a:solidFill>
                  <a:schemeClr val="tx1"/>
                </a:solidFill>
              </a:rPr>
              <a:t> (STS)</a:t>
            </a:r>
            <a:r>
              <a:rPr lang="de-DE" sz="1200" dirty="0">
                <a:solidFill>
                  <a:schemeClr val="tx1"/>
                </a:solidFill>
              </a:rPr>
              <a:t>: </a:t>
            </a:r>
            <a:r>
              <a:rPr lang="de-DE" sz="1200" dirty="0" err="1">
                <a:solidFill>
                  <a:schemeClr val="tx1"/>
                </a:solidFill>
              </a:rPr>
              <a:t>contextual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similarity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by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cosine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similarity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measure</a:t>
            </a:r>
            <a:endParaRPr lang="de-DE" sz="1200" b="1" dirty="0">
              <a:solidFill>
                <a:schemeClr val="tx1"/>
              </a:solidFill>
            </a:endParaRPr>
          </a:p>
        </p:txBody>
      </p:sp>
      <p:sp>
        <p:nvSpPr>
          <p:cNvPr id="6" name="Rechteck 10">
            <a:extLst>
              <a:ext uri="{FF2B5EF4-FFF2-40B4-BE49-F238E27FC236}">
                <a16:creationId xmlns:a16="http://schemas.microsoft.com/office/drawing/2014/main" id="{68EA2C03-308C-2018-FCD9-4C69F2D79957}"/>
              </a:ext>
            </a:extLst>
          </p:cNvPr>
          <p:cNvSpPr/>
          <p:nvPr/>
        </p:nvSpPr>
        <p:spPr>
          <a:xfrm>
            <a:off x="1004476" y="2903741"/>
            <a:ext cx="3266968" cy="12339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de-DE" sz="1200" b="1" dirty="0">
                <a:solidFill>
                  <a:schemeClr val="tx1"/>
                </a:solidFill>
              </a:rPr>
              <a:t>Word </a:t>
            </a:r>
            <a:r>
              <a:rPr lang="de-DE" sz="1200" b="1" dirty="0" err="1">
                <a:solidFill>
                  <a:schemeClr val="tx1"/>
                </a:solidFill>
              </a:rPr>
              <a:t>Embeddings</a:t>
            </a:r>
            <a:r>
              <a:rPr lang="de-DE" sz="1200" dirty="0">
                <a:solidFill>
                  <a:schemeClr val="tx1"/>
                </a:solidFill>
              </a:rPr>
              <a:t>: Word2Vec, BERT</a:t>
            </a:r>
          </a:p>
          <a:p>
            <a:pPr>
              <a:lnSpc>
                <a:spcPct val="114000"/>
              </a:lnSpc>
            </a:pPr>
            <a:endParaRPr lang="de-DE" sz="1200" b="1" dirty="0">
              <a:solidFill>
                <a:schemeClr val="tx1"/>
              </a:solidFill>
            </a:endParaRPr>
          </a:p>
          <a:p>
            <a:pPr>
              <a:lnSpc>
                <a:spcPct val="114000"/>
              </a:lnSpc>
            </a:pPr>
            <a:r>
              <a:rPr lang="de-DE" sz="1200" b="1" dirty="0" err="1">
                <a:solidFill>
                  <a:schemeClr val="tx1"/>
                </a:solidFill>
              </a:rPr>
              <a:t>Sentence</a:t>
            </a:r>
            <a:r>
              <a:rPr lang="de-DE" sz="1200" b="1" dirty="0">
                <a:solidFill>
                  <a:schemeClr val="tx1"/>
                </a:solidFill>
              </a:rPr>
              <a:t> </a:t>
            </a:r>
            <a:r>
              <a:rPr lang="de-DE" sz="1200" b="1" dirty="0" err="1">
                <a:solidFill>
                  <a:schemeClr val="tx1"/>
                </a:solidFill>
              </a:rPr>
              <a:t>Embeddings</a:t>
            </a:r>
            <a:r>
              <a:rPr lang="de-DE" sz="1200" dirty="0">
                <a:solidFill>
                  <a:schemeClr val="tx1"/>
                </a:solidFill>
              </a:rPr>
              <a:t>: Universal </a:t>
            </a:r>
            <a:r>
              <a:rPr lang="de-DE" sz="1200" dirty="0" err="1">
                <a:solidFill>
                  <a:schemeClr val="tx1"/>
                </a:solidFill>
              </a:rPr>
              <a:t>Sentence</a:t>
            </a:r>
            <a:r>
              <a:rPr lang="de-DE" sz="1200" dirty="0">
                <a:solidFill>
                  <a:schemeClr val="tx1"/>
                </a:solidFill>
              </a:rPr>
              <a:t> 		</a:t>
            </a:r>
            <a:r>
              <a:rPr lang="de-DE" sz="1200" dirty="0" err="1">
                <a:solidFill>
                  <a:schemeClr val="tx1"/>
                </a:solidFill>
              </a:rPr>
              <a:t>Embeddings</a:t>
            </a:r>
            <a:endParaRPr lang="de-DE" sz="1200" b="1" dirty="0">
              <a:solidFill>
                <a:schemeClr val="tx1"/>
              </a:solidFill>
            </a:endParaRPr>
          </a:p>
          <a:p>
            <a:pPr>
              <a:lnSpc>
                <a:spcPct val="114000"/>
              </a:lnSpc>
            </a:pPr>
            <a:endParaRPr lang="de-DE" sz="1200" b="1" dirty="0">
              <a:solidFill>
                <a:schemeClr val="tx1"/>
              </a:solidFill>
            </a:endParaRPr>
          </a:p>
        </p:txBody>
      </p:sp>
      <p:sp>
        <p:nvSpPr>
          <p:cNvPr id="7" name="Pfeil: nach rechts 11">
            <a:extLst>
              <a:ext uri="{FF2B5EF4-FFF2-40B4-BE49-F238E27FC236}">
                <a16:creationId xmlns:a16="http://schemas.microsoft.com/office/drawing/2014/main" id="{FB61964F-BCA5-C24C-AD52-0B9B1339BBEE}"/>
              </a:ext>
            </a:extLst>
          </p:cNvPr>
          <p:cNvSpPr/>
          <p:nvPr/>
        </p:nvSpPr>
        <p:spPr>
          <a:xfrm>
            <a:off x="4271444" y="3321758"/>
            <a:ext cx="774798" cy="39786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13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D3B5894C-1380-820D-7ED4-091DBAD51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>
            <a:extLst>
              <a:ext uri="{FF2B5EF4-FFF2-40B4-BE49-F238E27FC236}">
                <a16:creationId xmlns:a16="http://schemas.microsoft.com/office/drawing/2014/main" id="{6BBD2524-91FA-E84E-31A5-65D4B052F4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37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Textual</a:t>
            </a:r>
            <a:r>
              <a:rPr lang="de-CH" dirty="0"/>
              <a:t> </a:t>
            </a:r>
            <a:r>
              <a:rPr lang="de-CH" dirty="0" err="1"/>
              <a:t>Similarity</a:t>
            </a:r>
            <a:r>
              <a:rPr lang="de-CH" dirty="0"/>
              <a:t> (STS)</a:t>
            </a:r>
            <a:endParaRPr dirty="0"/>
          </a:p>
        </p:txBody>
      </p:sp>
      <p:sp>
        <p:nvSpPr>
          <p:cNvPr id="77" name="Google Shape;77;p13">
            <a:extLst>
              <a:ext uri="{FF2B5EF4-FFF2-40B4-BE49-F238E27FC236}">
                <a16:creationId xmlns:a16="http://schemas.microsoft.com/office/drawing/2014/main" id="{805D12E3-1B81-F05E-B294-C878B85BCB2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1BCA00-8285-2053-1A29-1BD1F84F8F61}"/>
              </a:ext>
            </a:extLst>
          </p:cNvPr>
          <p:cNvSpPr txBox="1"/>
          <p:nvPr/>
        </p:nvSpPr>
        <p:spPr>
          <a:xfrm>
            <a:off x="360074" y="1544531"/>
            <a:ext cx="1620335" cy="17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CH" sz="1100" b="1" dirty="0">
                <a:latin typeface="+mn-lt"/>
              </a:rPr>
              <a:t>Language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4A3BC8-87A5-53E7-D070-02333E684897}"/>
              </a:ext>
            </a:extLst>
          </p:cNvPr>
          <p:cNvSpPr txBox="1"/>
          <p:nvPr/>
        </p:nvSpPr>
        <p:spPr>
          <a:xfrm>
            <a:off x="1966195" y="1544531"/>
            <a:ext cx="1620335" cy="17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CH" sz="1100" b="1" dirty="0" err="1">
                <a:latin typeface="+mn-lt"/>
              </a:rPr>
              <a:t>Similarity</a:t>
            </a:r>
            <a:r>
              <a:rPr lang="de-CH" sz="1100" b="1" dirty="0">
                <a:latin typeface="+mn-lt"/>
              </a:rPr>
              <a:t> </a:t>
            </a:r>
            <a:r>
              <a:rPr lang="de-CH" sz="1100" b="1" dirty="0" err="1">
                <a:latin typeface="+mn-lt"/>
              </a:rPr>
              <a:t>measure</a:t>
            </a:r>
            <a:endParaRPr lang="de-CH" sz="1100" b="1"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5D1EA0-91F9-893A-B193-B7A03927C237}"/>
              </a:ext>
            </a:extLst>
          </p:cNvPr>
          <p:cNvSpPr txBox="1"/>
          <p:nvPr/>
        </p:nvSpPr>
        <p:spPr>
          <a:xfrm>
            <a:off x="1982740" y="1862818"/>
            <a:ext cx="1620335" cy="17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CH" sz="1100" dirty="0" err="1">
                <a:latin typeface="+mn-lt"/>
              </a:rPr>
              <a:t>Cosine</a:t>
            </a:r>
            <a:r>
              <a:rPr lang="de-CH" sz="1100" dirty="0">
                <a:latin typeface="+mn-lt"/>
              </a:rPr>
              <a:t> </a:t>
            </a:r>
            <a:r>
              <a:rPr lang="de-CH" sz="1100" dirty="0" err="1">
                <a:latin typeface="+mn-lt"/>
              </a:rPr>
              <a:t>similarity</a:t>
            </a:r>
            <a:endParaRPr lang="de-CH" sz="1100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88E3E4-0F4D-5E61-49D5-9F8A19C3D154}"/>
              </a:ext>
            </a:extLst>
          </p:cNvPr>
          <p:cNvSpPr txBox="1"/>
          <p:nvPr/>
        </p:nvSpPr>
        <p:spPr>
          <a:xfrm>
            <a:off x="375120" y="1831426"/>
            <a:ext cx="1308508" cy="562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CH" sz="1100" dirty="0">
                <a:latin typeface="+mn-lt"/>
              </a:rPr>
              <a:t>Transformer-</a:t>
            </a:r>
            <a:r>
              <a:rPr lang="de-CH" sz="1100" dirty="0" err="1">
                <a:latin typeface="+mn-lt"/>
              </a:rPr>
              <a:t>based</a:t>
            </a:r>
            <a:r>
              <a:rPr lang="de-CH" sz="1100" dirty="0">
                <a:latin typeface="+mn-lt"/>
              </a:rPr>
              <a:t> Large Language Models (LLM)</a:t>
            </a:r>
          </a:p>
        </p:txBody>
      </p:sp>
      <p:pic>
        <p:nvPicPr>
          <p:cNvPr id="12" name="Picture 11" descr="A blue lines and arrows on a black background&#10;&#10;Description automatically generated">
            <a:extLst>
              <a:ext uri="{FF2B5EF4-FFF2-40B4-BE49-F238E27FC236}">
                <a16:creationId xmlns:a16="http://schemas.microsoft.com/office/drawing/2014/main" id="{AB8EB2BC-721B-45A8-003C-EAFC995A06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4877"/>
          <a:stretch/>
        </p:blipFill>
        <p:spPr>
          <a:xfrm>
            <a:off x="504324" y="2904345"/>
            <a:ext cx="2952169" cy="1135672"/>
          </a:xfrm>
          <a:prstGeom prst="rect">
            <a:avLst/>
          </a:prstGeom>
        </p:spPr>
      </p:pic>
      <p:sp>
        <p:nvSpPr>
          <p:cNvPr id="13" name="Textfeld 8">
            <a:extLst>
              <a:ext uri="{FF2B5EF4-FFF2-40B4-BE49-F238E27FC236}">
                <a16:creationId xmlns:a16="http://schemas.microsoft.com/office/drawing/2014/main" id="{486E54E1-B6E5-FF4E-86A8-32768C10F37C}"/>
              </a:ext>
            </a:extLst>
          </p:cNvPr>
          <p:cNvSpPr txBox="1"/>
          <p:nvPr/>
        </p:nvSpPr>
        <p:spPr>
          <a:xfrm flipH="1">
            <a:off x="4197217" y="1862818"/>
            <a:ext cx="3614643" cy="3699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100" i="1" dirty="0" err="1">
                <a:latin typeface="+mn-lt"/>
              </a:rPr>
              <a:t>model</a:t>
            </a:r>
            <a:r>
              <a:rPr lang="de-DE" sz="1100" i="1" dirty="0">
                <a:latin typeface="+mn-lt"/>
              </a:rPr>
              <a:t> = </a:t>
            </a:r>
            <a:r>
              <a:rPr lang="de-DE" sz="1100" i="1" dirty="0" err="1">
                <a:latin typeface="+mn-lt"/>
              </a:rPr>
              <a:t>SentenceTransformer</a:t>
            </a:r>
            <a:r>
              <a:rPr lang="de-DE" sz="1100" i="1" dirty="0">
                <a:latin typeface="+mn-lt"/>
              </a:rPr>
              <a:t>('</a:t>
            </a:r>
            <a:r>
              <a:rPr lang="de-DE" sz="1100" i="1" dirty="0" err="1">
                <a:latin typeface="+mn-lt"/>
              </a:rPr>
              <a:t>bert</a:t>
            </a:r>
            <a:r>
              <a:rPr lang="de-DE" sz="1100" i="1" dirty="0">
                <a:latin typeface="+mn-lt"/>
              </a:rPr>
              <a:t>-base-</a:t>
            </a:r>
            <a:r>
              <a:rPr lang="de-DE" sz="1100" i="1" dirty="0" err="1">
                <a:latin typeface="+mn-lt"/>
              </a:rPr>
              <a:t>uncased</a:t>
            </a:r>
            <a:r>
              <a:rPr lang="de-DE" sz="1100" i="1" dirty="0">
                <a:latin typeface="+mn-lt"/>
              </a:rPr>
              <a:t>‘)</a:t>
            </a:r>
          </a:p>
          <a:p>
            <a:pPr>
              <a:lnSpc>
                <a:spcPct val="114000"/>
              </a:lnSpc>
            </a:pPr>
            <a:endParaRPr lang="de-DE" sz="1100" i="1" dirty="0"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32D613-00F2-4D66-E1EA-18815E046E13}"/>
              </a:ext>
            </a:extLst>
          </p:cNvPr>
          <p:cNvSpPr txBox="1"/>
          <p:nvPr/>
        </p:nvSpPr>
        <p:spPr>
          <a:xfrm>
            <a:off x="4179146" y="1546642"/>
            <a:ext cx="1620335" cy="17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CH" sz="1100" b="1" dirty="0" err="1">
                <a:latin typeface="+mn-lt"/>
              </a:rPr>
              <a:t>Example</a:t>
            </a:r>
            <a:r>
              <a:rPr lang="de-CH" sz="1100" b="1" dirty="0">
                <a:latin typeface="+mn-lt"/>
              </a:rPr>
              <a:t>:</a:t>
            </a:r>
          </a:p>
        </p:txBody>
      </p:sp>
      <p:sp>
        <p:nvSpPr>
          <p:cNvPr id="15" name="Textfeld 21">
            <a:extLst>
              <a:ext uri="{FF2B5EF4-FFF2-40B4-BE49-F238E27FC236}">
                <a16:creationId xmlns:a16="http://schemas.microsoft.com/office/drawing/2014/main" id="{621FF02E-A5C4-3801-1FA8-691E7FDBBEF3}"/>
              </a:ext>
            </a:extLst>
          </p:cNvPr>
          <p:cNvSpPr txBox="1"/>
          <p:nvPr/>
        </p:nvSpPr>
        <p:spPr>
          <a:xfrm>
            <a:off x="4197217" y="2371995"/>
            <a:ext cx="2507516" cy="562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100" dirty="0" err="1">
                <a:latin typeface="+mn-lt"/>
              </a:rPr>
              <a:t>cosine</a:t>
            </a:r>
            <a:r>
              <a:rPr lang="de-DE" sz="1100" dirty="0"/>
              <a:t>(</a:t>
            </a:r>
            <a:r>
              <a:rPr lang="de-DE" sz="1100" dirty="0" err="1"/>
              <a:t>concrete</a:t>
            </a:r>
            <a:r>
              <a:rPr lang="de-DE" sz="1100" dirty="0"/>
              <a:t>, </a:t>
            </a:r>
            <a:r>
              <a:rPr lang="de-DE" sz="1100" dirty="0" err="1"/>
              <a:t>cement</a:t>
            </a:r>
            <a:r>
              <a:rPr lang="de-DE" sz="1100" dirty="0"/>
              <a:t>) = </a:t>
            </a:r>
            <a:r>
              <a:rPr lang="de-DE" sz="1100" b="1" dirty="0">
                <a:latin typeface="+mn-lt"/>
              </a:rPr>
              <a:t>94,72 %</a:t>
            </a:r>
          </a:p>
          <a:p>
            <a:pPr>
              <a:lnSpc>
                <a:spcPct val="114000"/>
              </a:lnSpc>
            </a:pPr>
            <a:r>
              <a:rPr lang="de-DE" sz="1100" dirty="0" err="1"/>
              <a:t>cosine</a:t>
            </a:r>
            <a:r>
              <a:rPr lang="de-DE" sz="1100" dirty="0"/>
              <a:t>(</a:t>
            </a:r>
            <a:r>
              <a:rPr lang="de-DE" sz="1100" dirty="0" err="1"/>
              <a:t>concrete</a:t>
            </a:r>
            <a:r>
              <a:rPr lang="de-DE" sz="1100" dirty="0"/>
              <a:t>, </a:t>
            </a:r>
            <a:r>
              <a:rPr lang="de-DE" sz="1100" dirty="0" err="1"/>
              <a:t>brick</a:t>
            </a:r>
            <a:r>
              <a:rPr lang="de-DE" sz="1100" dirty="0"/>
              <a:t>) = 83,33 %</a:t>
            </a:r>
            <a:endParaRPr lang="de-DE" sz="1100" dirty="0">
              <a:latin typeface="+mn-lt"/>
            </a:endParaRPr>
          </a:p>
          <a:p>
            <a:pPr>
              <a:lnSpc>
                <a:spcPct val="114000"/>
              </a:lnSpc>
            </a:pPr>
            <a:endParaRPr lang="de-DE" sz="1100" dirty="0">
              <a:latin typeface="+mn-lt"/>
            </a:endParaRPr>
          </a:p>
        </p:txBody>
      </p:sp>
      <p:sp>
        <p:nvSpPr>
          <p:cNvPr id="4" name="Textfeld 13">
            <a:extLst>
              <a:ext uri="{FF2B5EF4-FFF2-40B4-BE49-F238E27FC236}">
                <a16:creationId xmlns:a16="http://schemas.microsoft.com/office/drawing/2014/main" id="{79A57C04-78C2-A36A-B1B3-ED30A389FE6E}"/>
              </a:ext>
            </a:extLst>
          </p:cNvPr>
          <p:cNvSpPr txBox="1"/>
          <p:nvPr/>
        </p:nvSpPr>
        <p:spPr>
          <a:xfrm>
            <a:off x="8437404" y="1444614"/>
            <a:ext cx="389530" cy="33717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[ 7.93417156e-01  8.29650760e-02 -5.23231030e-02 -2.17395127e-01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-8.32237974e-02 -4.45498765e-01 -1.26688731e+00  1.06830096e+00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-1.28666349e-02 -4.68899488e-01 -2.02071592e-01 -1.12816297e-01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2.69040763e-02 -4.06338722e-02 -6.89153850e-01  3.63473892e-01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1.11588106e-01  3.40398014e-01  4.84653145e-01 -2.50174493e-01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-3.53295594e-01  1.23900771e-01  1.11937448e-01 -6.00896478e-02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-3.12148392e-01  5.75537622e-01  9.36730027e-01 -5.60345173e-01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5.78632295e-01 -2.32372671e-01  1.69208661e-01  4.12962675e-01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8.03140178e-02  7.45790243e-01  1.17071569e+00  5.55167198e-02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5.11050224e-01  1.16298109e-01  9.20241475e-02 -9.87720788e-02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8.48577380e-01  5.31948626e-01  9.33959424e-01 -1.32031858e-01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9.00211811e-01 -5.83819568e-01  8.29421043e-01 -3.51497233e-02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1.84658214e-01  1.58213913e-01 -8.74938011e-01  2.04985574e-01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2.12046504e-01  2.44288906e-01  4.61633772e-01  4.49981354e-02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2.33117819e-01  2.25253910e-01 -5.51613033e-01  2.82539278e-01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2.29331344e-01 -2.41953611e-01 -1.69738233e-01 -9.45715532e-02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-3.71751010e-01  8.33538234e-01  1.52621496e+00 -4.84886497e-01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-6.13606155e-01 -5.57552934e-01  2.55793810e-01 -6.92006886e-01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-4.54984093e+00 -9.26977396e-02 -9.40760851e-01  3.21871191e-02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-2.16004774e-01  9.72391486e-01  1.59482658e-01  5.63296318e-01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2.68730372e-02  7.18028486e-01  6.60112977e-01  3.96659315e-01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3.07498455e-01  8.34056139e-01 -9.23457742e-01 -2.11890787e-01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-2.71091163e-01 -3.53735745e-01 -6.20788261e-02  1.69884533e-01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-1.26969349e+00 -1.24605739e+00  1.20583892e+00  2.81507641e-01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5.37502527e-01  2.25627422e-02 -3.65057230e-01 -3.24838996e-01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-6.73068821e-01 -5.55100083e-01  1.07220717e-01  7.51177743e-02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1.66999847e-01 -5.65669760e-02 -5.37174821e-01  1.97182149e-01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-4.85657305e-01 -1.11633591e-01  2.20505241e-02  5.47537506e-01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2.90986821e-02 -2.91154683e-02  2.24938482e-01 -2.10108027e-01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3.73894393e-01 -7.86128998e-01  9.21761215e-01  1.62584692e-01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-1.37326717e-01 -5.73756874e-01  4.02603030e-01 -5.42482495e-01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6.53179139e-02 -2.96782076e-01  2.84805834e-01  7.83194184e-01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3.37617815e-01 -5.08406579e-01  5.62487006e-01 -4.30884808e-01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-1.25970215e-01 -3.65098596e-01  3.71568829e-01  4.17400122e-01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9.65109020e-02 -3.05784672e-01  2.10360259e-01 -1.59321725e-01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-2.36658186e-01  7.30582327e-03 -7.98410177e-02  8.79049838e-01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7.04189360e-01  6.05629325e-01  1.38470769e+00 -5.37037373e-01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-1.99557826e-01  6.51216283e-02 -6.25732541e-03 -5.78052342e-01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1.10243547e+00  2.29339153e-01  3.28719079e-01 -7.76662678e-02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-8.21682155e-01 -8.00741017e-02 -3.72380257e-01  2.23960578e-01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-4.26753163e-01  3.52671117e-01  1.93373784e-01  9.66680884e-01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-7.24408865e-01 -4.63018149e-01 -2.46008560e-01 -3.53394419e-01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-5.13954759e-01  1.58451557e-01 -7.71883726e-02  1.94275439e-01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-4.01165813e-01 -1.64506599e-01  3.39347392e-01  2.44310722e-01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3.79376084e-01  1.13751984e+00  1.40489742e-01  5.84856093e-01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-8.58848333e-01 -1.00996271e-02  3.53537858e-01 -9.77599502e-01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2.69020647e-01  3.32219511e-01 -6.85725510e-01  6.66895270e-01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-1.93581432e-01 -6.22250140e-03  7.48491883e-01 -6.89815581e-01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-7.87970424e-02  1.10012487e-01 -2.43320256e-01 -2.24682540e-02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-3.57071310e-02 -1.59448966e-01  5.26317358e-02  5.60355783e-01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8.92967582e-01 -1.61882773e-01  3.23787928e-01 -8.11748505e-02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-8.88107419e-02 -3.04983258e-01  8.74929354e-02 -1.05804515e+00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-2.95586050e-01  1.79473773e-01  5.42225957e-01 -6.63240433e-01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-3.77704948e-01  2.11305737e-01  3.03511024e-02 -3.40882301e-01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3.09231400e-01  8.73124719e-01 -2.78483182e-01  5.67523777e-01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-3.14469934e-01 -4.36114132e-01 -7.01730609e-01 -1.66682661e-01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-5.00753522e-01 -2.59878486e-01 -1.92758143e-02 -7.27440953e-01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-7.90189326e-01  3.34672332e-01 -3.10532808e-01 -4.10227001e-01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5.83508611e-01  1.43373716e+00  3.59099001e-01  5.18511117e-01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6.08694255e-01 -2.08158582e-01  7.45840013e-01 -1.58267528e-01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-4.90233451e-02  7.38504082e-02  5.05458534e-01  3.18468213e-01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7.10750073e-02 -4.66306508e-01  1.73503920e-01  5.65444469e-01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6.80207834e-02  3.12143624e-01  4.08284962e-02 -8.66480947e-01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4.83854711e-02  6.64438546e-01 -8.11929703e-02 -5.08115888e-01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4.66900468e-01 -3.58327448e-01 -9.11293775e-02  9.12261844e-01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-2.84069419e-01 -4.12509561e-01 -1.32767960e-01  7.05837160e-02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1.27318501e+00 -6.35570958e-02 -6.71987891e-01  5.19288778e-01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-3.96836579e-01 -2.83882141e-01  4.42507923e-01  9.11628380e-02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2.36631855e-02 -4.12411541e-01 -3.50247234e-01  6.25860691e-01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3.07056010e-02  1.00811219e+00  1.89153284e-01  4.58502144e-01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1.49567771e+00 -2.83000290e-01 -2.02027470e-01  5.46329260e-01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-1.27066851e-01 -3.11615288e-01 -6.11885190e-01  1.58946753e-01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3.57714370e-02 -3.01720500e-02 -4.15183067e-01  5.18441856e-01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-4.93103266e-01  5.47533706e-02 -4.99157667e-01  3.92679155e-01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-1.75812587e-01 -2.51360625e-01 -4.88607734e-02  3.43798280e-01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-1.34233758e-01  9.96006012e-01 -2.61857539e-01  7.27524757e-02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2.37225801e-01 -5.57635352e-02 -4.84738648e-01 -6.53715208e-02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-1.95787162e-01  4.16614771e-01 -1.98015228e-01 -1.57584861e-01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8.04035902e-01 -6.38814092e-01  8.33452865e-02  4.46270019e-01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3.97350967e-01  1.92115307e-01  9.43569243e-01 -9.21103477e-01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-6.03356600e-01 -4.32370842e-01  4.32011306e-01 -1.72371641e-01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6.53024673e-01 -3.05769652e-01 -4.81042981e-01  2.63146944e-02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3.85118186e-01  4.83796000e-01 -5.16638994e-01 -3.21957201e-01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-5.80514848e-01  1.19222388e-01 -1.10021257e+00 -3.26117605e-01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1.71316528e+00  5.62162735e-02  9.50355828e-03  6.64872944e-01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-5.39093077e-01  2.66112536e-01  1.79609895e-01  4.05989766e-01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-3.71596873e-01 -6.48266673e-01 -2.76225656e-02  3.37252110e-01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1.84154809e-02  4.36090529e-01  1.10443246e+00  1.36103049e-01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-9.86590028e-01 -1.37833089e-01  5.37889838e-01 -1.99922055e-01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-5.76203823e-01  3.32201868e-01  3.40699732e-01 -8.47409308e-01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-4.21136558e-01 -6.15115583e-01  2.01261625e-01 -3.87923419e-01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5.21669686e-01 -5.55739880e-01 -3.18780154e-01 -6.02304675e-02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-2.84414947e-01 -2.51529336e-01 -3.07689309e-01  4.87605631e-01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7.72765428e-02  3.99792373e-01  2.59738833e-01  1.45707622e-01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1.89506114e-01  2.95574725e-01 -1.22231627e+00  5.52306652e-01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-1.12291574e+00  6.41016960e-01  6.72316551e-02 -4.66993451e-02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1.90138876e-01 -9.00714278e-01  8.36803019e-03 -1.69438422e-02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-5.92977822e-01 -6.50723338e-01 -5.18072784e-01  1.56105012e-01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-3.59951437e-01  3.87876928e-02 -8.72222066e-01 -3.30499373e-03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8.93233716e-01 -1.20444655e-01  1.41373527e+00 -3.20495158e-01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7.75437474e-01  3.06213588e-01 -3.02815020e-01 -5.42093292e-02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1.22276336e-01 -6.05847120e-01  2.34447181e-01  3.80676538e-02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3.63660723e-01  2.21035540e-01 -7.63507128e-01 -9.39299107e-01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5.88006198e-01 -3.65265012e-01  1.60602391e-01 -3.06411594e-01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-6.28080249e-01  7.12894261e-01 -5.28892338e-01 -9.97515917e-01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8.36685374e-02 -4.27438676e-01 -6.54080749e-01  5.63178062e-01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-2.52053589e-02 -6.11614466e-01 -5.46239853e-01 -3.43902320e-01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-4.79859889e-01 -4.56492364e-01 -7.58665726e-02  6.47508204e-01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-1.06110370e+00 -2.09942795e-02 -7.83309102e-01 -2.37874240e-02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-3.91762376e-01 -5.91796756e-01 -3.93111929e-02 -3.35438877e-01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1.40335038e-02 -4.24379915e-01  6.47341013e-02  8.78049508e-02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1.37439162e-01 -1.96740180e-01 -7.84101486e-01 -4.66014415e-01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5.06868064e-02  2.47897916e-02 -4.98707086e-01  3.76915455e-01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1.24918312e-01 -1.69203132e-01  4.12189662e-01 -8.61794233e-01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-6.78871155e-01 -1.11508757e-01 -6.78885579e-01  2.59941131e-01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-1.46831349e-02 -2.56075114e-02  3.66047621e-01 -8.52454782e-01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2.12828606e-01 -7.41954446e-01 -1.23513341e-01 -7.37691343e-01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6.09610200e-01 -8.40500236e-01  4.47567165e-01 -4.35227931e-01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4.99380231e-01  7.13433385e-01 -6.05246425e-01 -1.13739826e-01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4.65037405e-01  1.89203620e-01  5.82755953e-02  4.61967811e-02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-3.23371917e-01 -1.92195207e-01  1.97781801e-01 -3.69411409e-01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-1.06980197e-01  2.59817421e-01  8.00486058e-02  9.51058418e-03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3.02866101e-01  1.88881904e-03  1.15565985e-01 -1.40413582e-01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8.92238140e-01 -1.18600452e+00  5.56488872e-01  7.37461686e-01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9.39744592e-01  3.86909008e-01  1.57811141e+00  3.81787807e-01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-2.15259790e-01 -7.78924108e-01  1.16847619e-01 -1.19649720e+00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-8.46069038e-01 -5.40075421e-01 -7.51968145e-01  1.23884773e+00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-4.84374344e-01 -6.97239697e-01 -4.12126154e-01 -1.16760693e-01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-3.24822247e-01  1.90009072e-01 -3.34495574e-01  2.92782366e-01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4.63660121e-01  5.77235341e-01 -1.68476567e-01  8.80004644e-01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3.10535312e-01 -1.05125956e-01  1.21627942e-01  4.72453117e-01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1.39813340e+00  5.55745602e-01  3.66614878e-01  3.77451122e-01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-3.90589476e-01 -4.43344414e-01 -6.02789998e-01  7.83340216e-01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8.27827305e-02  1.44587800e-01  2.04348385e-01 -2.54174918e-01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2.80319154e-01  8.53757441e-01 -6.89254403e-02 -2.49775499e-01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-9.49245930e-01  2.89742827e-01  5.22765100e-01  2.25976050e-01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-9.63110328e-01 -4.47067112e-01 -4.46701676e-01 -1.42508850e-01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-1.29194602e-01 -1.12778580e+00 -2.39949301e-01  2.50462331e-02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-7.76521623e-01  1.81496888e-02  7.68089175e-01 -3.12704369e-02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-4.93964851e-01  9.01968718e-01 -2.61514187e-01  6.01293892e-03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-2.94394314e-01 -6.03471816e-01 -5.70318997e-01 -4.58910167e-02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-5.05368710e-01  9.27282274e-01  1.05101094e-02 -3.04134578e-01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-1.41699597e-01  5.59040785e-01  1.53377652e-03 -3.78428251e-02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-4.17304873e-01  4.28673744e-01 -2.60846496e-01 -4.54545438e-01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-4.14908350e-01  4.70070571e-01 -5.01714945e-01  2.51757562e-01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-1.88131362e-01 -2.60722250e-01 -1.85079545e-01 -2.83006579e-01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3.55063051e-01  1.88687950e-01 -8.42502594e-01 -6.71386957e-01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1.24344110e+00 -2.46767998e-02 -6.47865593e-01  1.01868495e-01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-1.48657620e-01  6.63356408e-02  7.70462975e-02 -2.96890616e-01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-6.68320179e-01  3.53565782e-01  5.94213083e-02 -7.08389342e-01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3.07263434e-01  4.04187113e-01  1.10012245e+00 -7.99584091e-02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-9.39760685e-01  4.89687771e-01 -5.42291999e-01 -7.43937433e-01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1.57381043e-01  3.34519073e-02 -3.97372961e-01 -8.70960429e-02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-1.20021963e+00 -9.80041862e-01 -3.47414285e-01 -6.70193434e-01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1.38850540e-01  6.26738787e-01  4.29225773e-01  5.00610650e-01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-2.91431785e-01  1.08529115e+00  4.86341119e-01 -2.52187014e-01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-3.61164868e-01  5.63975692e-01  1.41157135e-01 -5.64380735e-02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8.57155442e-01 -4.35316533e-01  7.73539543e-02 -3.33524793e-02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8.60679150e-02  5.15364647e-01  3.54378492e-01  1.09625168e+01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4.19652104e-01  1.19410813e+00 -8.43115568e-01 -1.81533322e-01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4.92928088e-01 -1.42919272e-01  1.52804360e-01 -4.36707288e-01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-2.41291970e-02 -3.60829234e-01 -4.16250885e-01  6.52575612e-01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-8.27805340e-01 -8.27721059e-01 -2.69816041e-01 -5.15553713e-01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3.88892502e-01 -3.03525746e-01  5.23445964e-01 -6.59306645e-01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-5.03555417e-01  4.56714451e-01  3.88177127e-01  5.02301991e-01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1.01066113e+00 -5.39673530e-02 -2.26399422e-01 -4.51337963e-01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-2.81162769e-01 -1.15852880e+00 -3.74303401e-01  1.13456559e+00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-6.05286777e-01  2.11646184e-01 -3.95028025e-01  3.94750237e-01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2.98588276e-01 -1.04184580e+00  4.94031578e-01 -1.53053850e-01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-3.74180079e-01  1.00309312e+00  8.22239935e-01 -2.31395155e-01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5.29232621e-01 -3.96025091e-01  1.35788068e-01 -1.15176804e-01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3.20620686e-02 -6.45730555e-01 -5.29725969e-01  5.13912916e-01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-5.16817510e-01 -5.84204316e-01 -3.03734615e-02 -7.02928722e-01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-7.01311648e-01 -2.59553432e-01  3.74039024e-01  1.82371736e-01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5.33550903e-02 -7.89539933e-01 -1.93450242e-01  3.00196499e-01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-9.13644195e-01  8.05464506e-01  8.33888412e-01  6.43017292e-01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-1.76989049e-01 -3.66481453e-01 -4.23485458e-01 -5.85697770e-01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4.27237213e-01  3.03330213e-01 -2.25601673e-01 -1.41714349e-01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3.20419848e-01 -3.73093754e-01  2.70743966e-01 -4.29871142e-01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-1.92693651e-01 -3.91600192e-01 -6.85277104e-01 -1.01155281e+00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-1.54100060e-02  1.55142963e-01 -1.38860986e-01 -4.33848023e-01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3.54915053e-01  5.12295485e-01  1.02278478e-01  9.56505477e-01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6.49094462e-01  7.99110711e-01  3.65924001e-01  7.89373875e-01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3.48500758e-01 -6.93622351e-01 -6.47317886e-01  5.44491589e-01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1.88926220e-01  3.92342985e-01 -4.26074505e-01 -8.83782983e-01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4.26133156e-01  3.77885550e-01  7.76099443e-01 -1.82269767e-01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-1.06373107e+00  3.57803315e-01  8.71052384e-01 -7.35188782e-01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-1.76440746e-01  5.35256207e-01 -6.52544260e-01  3.21372926e-01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8.19673091e-02  4.44514379e-02 -1.04063594e+00  2.81850398e-01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1.18795180e+00  3.33518744e-01 -2.34514147e-01  2.65670180e-01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3.22413921e-01 -2.02874511e-01 -1.20547223e+00  1.38298035e+00</a:t>
            </a:r>
          </a:p>
          <a:p>
            <a:pPr>
              <a:lnSpc>
                <a:spcPct val="114000"/>
              </a:lnSpc>
            </a:pPr>
            <a:r>
              <a:rPr lang="de-DE" sz="100" dirty="0">
                <a:latin typeface="+mn-lt"/>
              </a:rPr>
              <a:t>  3.21854532e-01 -5.60756803e-01 -1.48127985e+00 -1.08538294e+00]]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C3984-3CB8-7B4F-E71E-0A2401519207}"/>
              </a:ext>
            </a:extLst>
          </p:cNvPr>
          <p:cNvSpPr txBox="1"/>
          <p:nvPr/>
        </p:nvSpPr>
        <p:spPr>
          <a:xfrm>
            <a:off x="6562725" y="4386810"/>
            <a:ext cx="1726227" cy="3361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de-CH" sz="1000" dirty="0">
                <a:latin typeface="+mn-lt"/>
              </a:rPr>
              <a:t>Vector </a:t>
            </a:r>
            <a:r>
              <a:rPr lang="de-CH" sz="1000" dirty="0" err="1">
                <a:latin typeface="+mn-lt"/>
              </a:rPr>
              <a:t>embeddings</a:t>
            </a:r>
            <a:r>
              <a:rPr lang="de-CH" sz="1000" dirty="0">
                <a:latin typeface="+mn-lt"/>
              </a:rPr>
              <a:t> </a:t>
            </a:r>
            <a:r>
              <a:rPr lang="de-CH" sz="1000" dirty="0" err="1">
                <a:latin typeface="+mn-lt"/>
              </a:rPr>
              <a:t>of</a:t>
            </a:r>
            <a:r>
              <a:rPr lang="de-CH" sz="1000" dirty="0">
                <a:latin typeface="+mn-lt"/>
              </a:rPr>
              <a:t> BERT </a:t>
            </a:r>
            <a:r>
              <a:rPr lang="de-CH" sz="1000" dirty="0" err="1">
                <a:latin typeface="+mn-lt"/>
              </a:rPr>
              <a:t>with</a:t>
            </a:r>
            <a:r>
              <a:rPr lang="de-CH" sz="1000" dirty="0">
                <a:latin typeface="+mn-lt"/>
              </a:rPr>
              <a:t> 768 </a:t>
            </a:r>
            <a:r>
              <a:rPr lang="de-CH" sz="1000" dirty="0" err="1">
                <a:latin typeface="+mn-lt"/>
              </a:rPr>
              <a:t>dimensions</a:t>
            </a:r>
            <a:endParaRPr lang="de-CH" sz="1000" dirty="0">
              <a:latin typeface="+mn-lt"/>
            </a:endParaRPr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417D7E55-F2B9-ECA4-B103-4D2E49195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0123" y="2972825"/>
            <a:ext cx="3454476" cy="14179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53962F-79FB-D7F3-FA1F-A0CAF077B406}"/>
              </a:ext>
            </a:extLst>
          </p:cNvPr>
          <p:cNvSpPr txBox="1"/>
          <p:nvPr/>
        </p:nvSpPr>
        <p:spPr>
          <a:xfrm>
            <a:off x="3766043" y="4354706"/>
            <a:ext cx="2863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800" b="0" i="0" u="none" strike="noStrike" baseline="0" dirty="0">
                <a:solidFill>
                  <a:srgbClr val="000000"/>
                </a:solidFill>
                <a:latin typeface="+mj-lt"/>
              </a:rPr>
              <a:t>Devlin, J., Chang, M.-W., Lee, K., &amp; Toutanova, K. (2018). BERT: Pre-training of Deep </a:t>
            </a:r>
            <a:r>
              <a:rPr lang="de-CH" sz="800" b="0" i="0" u="none" strike="noStrike" baseline="0" dirty="0" err="1">
                <a:solidFill>
                  <a:srgbClr val="000000"/>
                </a:solidFill>
                <a:latin typeface="+mj-lt"/>
              </a:rPr>
              <a:t>Bidirectional</a:t>
            </a:r>
            <a:r>
              <a:rPr lang="de-CH" sz="800" b="0" i="0" u="none" strike="noStrike" baseline="0" dirty="0">
                <a:solidFill>
                  <a:srgbClr val="000000"/>
                </a:solidFill>
                <a:latin typeface="+mj-lt"/>
              </a:rPr>
              <a:t> Transformers </a:t>
            </a:r>
            <a:r>
              <a:rPr lang="de-CH" sz="800" b="0" i="0" u="none" strike="noStrike" baseline="0" dirty="0" err="1">
                <a:solidFill>
                  <a:srgbClr val="000000"/>
                </a:solidFill>
                <a:latin typeface="+mj-lt"/>
              </a:rPr>
              <a:t>for</a:t>
            </a:r>
            <a:r>
              <a:rPr lang="de-CH" sz="800" b="0" i="0" u="none" strike="noStrike" baseline="0" dirty="0">
                <a:solidFill>
                  <a:srgbClr val="000000"/>
                </a:solidFill>
                <a:latin typeface="+mj-lt"/>
              </a:rPr>
              <a:t> Language Understanding. </a:t>
            </a:r>
            <a:r>
              <a:rPr lang="de-CH" sz="800" b="0" i="0" u="none" strike="noStrike" baseline="0" dirty="0">
                <a:solidFill>
                  <a:srgbClr val="4D005A"/>
                </a:solidFill>
                <a:latin typeface="+mj-lt"/>
              </a:rPr>
              <a:t>https://arxiv.org/pdf/1810.04805</a:t>
            </a:r>
            <a:endParaRPr lang="de-CH" sz="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32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0" grpId="0"/>
      <p:bldP spid="11" grpId="0"/>
      <p:bldP spid="14" grpId="0"/>
      <p:bldP spid="15" grpId="0"/>
      <p:bldP spid="4" grpId="0"/>
      <p:bldP spid="5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FAFCFAD7-96C0-D994-4F5A-86AE5EBF3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>
            <a:extLst>
              <a:ext uri="{FF2B5EF4-FFF2-40B4-BE49-F238E27FC236}">
                <a16:creationId xmlns:a16="http://schemas.microsoft.com/office/drawing/2014/main" id="{78FA50AB-5F54-1938-AD04-069E610AB5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37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 err="1"/>
              <a:t>Semantic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LLM/ STS</a:t>
            </a:r>
            <a:endParaRPr dirty="0"/>
          </a:p>
        </p:txBody>
      </p:sp>
      <p:sp>
        <p:nvSpPr>
          <p:cNvPr id="77" name="Google Shape;77;p13">
            <a:extLst>
              <a:ext uri="{FF2B5EF4-FFF2-40B4-BE49-F238E27FC236}">
                <a16:creationId xmlns:a16="http://schemas.microsoft.com/office/drawing/2014/main" id="{1DE70C85-5D35-F9DD-31A5-4177A774FA3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" name="Rechteck 6">
            <a:extLst>
              <a:ext uri="{FF2B5EF4-FFF2-40B4-BE49-F238E27FC236}">
                <a16:creationId xmlns:a16="http://schemas.microsoft.com/office/drawing/2014/main" id="{E90D11BA-0FEA-D30D-EFF3-A8EC0EAEB555}"/>
              </a:ext>
            </a:extLst>
          </p:cNvPr>
          <p:cNvSpPr/>
          <p:nvPr/>
        </p:nvSpPr>
        <p:spPr>
          <a:xfrm>
            <a:off x="6386131" y="1405232"/>
            <a:ext cx="2634998" cy="25941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9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Example</a:t>
            </a:r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IfcElement</a:t>
            </a:r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</a:t>
            </a:r>
            <a:r>
              <a:rPr lang="de-DE" sz="9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Exterior</a:t>
            </a:r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walls</a:t>
            </a:r>
            <a:endParaRPr lang="de-DE" sz="9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Rechteck 7">
            <a:extLst>
              <a:ext uri="{FF2B5EF4-FFF2-40B4-BE49-F238E27FC236}">
                <a16:creationId xmlns:a16="http://schemas.microsoft.com/office/drawing/2014/main" id="{318901E9-21A7-60BC-DC0A-E3FDE51F109C}"/>
              </a:ext>
            </a:extLst>
          </p:cNvPr>
          <p:cNvSpPr/>
          <p:nvPr/>
        </p:nvSpPr>
        <p:spPr>
          <a:xfrm>
            <a:off x="284312" y="1385920"/>
            <a:ext cx="1185572" cy="3063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Legend:</a:t>
            </a:r>
          </a:p>
          <a:p>
            <a:r>
              <a:rPr lang="de-DE" sz="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  </a:t>
            </a:r>
          </a:p>
          <a:p>
            <a:r>
              <a:rPr lang="de-DE" sz="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de-DE" sz="800" u="sng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Nodes:</a:t>
            </a:r>
            <a:r>
              <a:rPr lang="de-DE" sz="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	     </a:t>
            </a:r>
          </a:p>
          <a:p>
            <a:endParaRPr lang="de-DE" sz="800" u="sng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de-DE" sz="800" u="sng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de-DE" sz="800" u="sng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de-DE" sz="800" u="sng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de-DE" sz="800" u="sng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de-DE" sz="800" u="sng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de-DE" sz="800" u="sng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de-DE" sz="800" u="sng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de-DE" sz="800" u="sng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de-DE" sz="800" u="sng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de-DE" sz="800" u="sng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de-DE" sz="800" u="sng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de-DE" sz="800" u="sng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r>
              <a:rPr lang="de-DE" sz="800" u="sng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Workflows:</a:t>
            </a:r>
          </a:p>
        </p:txBody>
      </p:sp>
      <p:sp>
        <p:nvSpPr>
          <p:cNvPr id="6" name="Rechteck 8">
            <a:extLst>
              <a:ext uri="{FF2B5EF4-FFF2-40B4-BE49-F238E27FC236}">
                <a16:creationId xmlns:a16="http://schemas.microsoft.com/office/drawing/2014/main" id="{CF8F1958-3A57-087D-ACC3-C1A012F97653}"/>
              </a:ext>
            </a:extLst>
          </p:cNvPr>
          <p:cNvSpPr/>
          <p:nvPr/>
        </p:nvSpPr>
        <p:spPr>
          <a:xfrm>
            <a:off x="412613" y="2616185"/>
            <a:ext cx="839701" cy="2373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STS</a:t>
            </a:r>
          </a:p>
        </p:txBody>
      </p:sp>
      <p:sp>
        <p:nvSpPr>
          <p:cNvPr id="7" name="Rechteck 9">
            <a:extLst>
              <a:ext uri="{FF2B5EF4-FFF2-40B4-BE49-F238E27FC236}">
                <a16:creationId xmlns:a16="http://schemas.microsoft.com/office/drawing/2014/main" id="{1E4A494E-07B0-27B1-03EA-5084A523C810}"/>
              </a:ext>
            </a:extLst>
          </p:cNvPr>
          <p:cNvSpPr/>
          <p:nvPr/>
        </p:nvSpPr>
        <p:spPr>
          <a:xfrm>
            <a:off x="412612" y="1902031"/>
            <a:ext cx="839703" cy="23783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IFC Model</a:t>
            </a:r>
          </a:p>
        </p:txBody>
      </p:sp>
      <p:sp>
        <p:nvSpPr>
          <p:cNvPr id="8" name="Rechteck 11">
            <a:extLst>
              <a:ext uri="{FF2B5EF4-FFF2-40B4-BE49-F238E27FC236}">
                <a16:creationId xmlns:a16="http://schemas.microsoft.com/office/drawing/2014/main" id="{185D75D9-4414-5BAC-7E8C-7BF3EA634270}"/>
              </a:ext>
            </a:extLst>
          </p:cNvPr>
          <p:cNvSpPr/>
          <p:nvPr/>
        </p:nvSpPr>
        <p:spPr>
          <a:xfrm>
            <a:off x="412613" y="2259355"/>
            <a:ext cx="839702" cy="23734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Database</a:t>
            </a:r>
          </a:p>
        </p:txBody>
      </p:sp>
      <p:cxnSp>
        <p:nvCxnSpPr>
          <p:cNvPr id="9" name="Gerade Verbindung mit Pfeil 12">
            <a:extLst>
              <a:ext uri="{FF2B5EF4-FFF2-40B4-BE49-F238E27FC236}">
                <a16:creationId xmlns:a16="http://schemas.microsoft.com/office/drawing/2014/main" id="{4E619318-BFEA-86E5-D4AC-687EFC770E22}"/>
              </a:ext>
            </a:extLst>
          </p:cNvPr>
          <p:cNvCxnSpPr>
            <a:cxnSpLocks/>
          </p:cNvCxnSpPr>
          <p:nvPr/>
        </p:nvCxnSpPr>
        <p:spPr>
          <a:xfrm>
            <a:off x="443156" y="3674559"/>
            <a:ext cx="200811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13">
            <a:extLst>
              <a:ext uri="{FF2B5EF4-FFF2-40B4-BE49-F238E27FC236}">
                <a16:creationId xmlns:a16="http://schemas.microsoft.com/office/drawing/2014/main" id="{E0AFFFE6-E3CF-B4BD-D4B0-C732B5967BE1}"/>
              </a:ext>
            </a:extLst>
          </p:cNvPr>
          <p:cNvCxnSpPr>
            <a:cxnSpLocks/>
          </p:cNvCxnSpPr>
          <p:nvPr/>
        </p:nvCxnSpPr>
        <p:spPr>
          <a:xfrm>
            <a:off x="443156" y="4018912"/>
            <a:ext cx="200811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14">
            <a:extLst>
              <a:ext uri="{FF2B5EF4-FFF2-40B4-BE49-F238E27FC236}">
                <a16:creationId xmlns:a16="http://schemas.microsoft.com/office/drawing/2014/main" id="{FE9A8241-ABE1-1118-6CA7-274FE50CC431}"/>
              </a:ext>
            </a:extLst>
          </p:cNvPr>
          <p:cNvCxnSpPr>
            <a:cxnSpLocks/>
          </p:cNvCxnSpPr>
          <p:nvPr/>
        </p:nvCxnSpPr>
        <p:spPr>
          <a:xfrm>
            <a:off x="443156" y="4384696"/>
            <a:ext cx="200811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hteck 15">
            <a:extLst>
              <a:ext uri="{FF2B5EF4-FFF2-40B4-BE49-F238E27FC236}">
                <a16:creationId xmlns:a16="http://schemas.microsoft.com/office/drawing/2014/main" id="{243F3768-6558-D6A0-0ADA-59160B01730B}"/>
              </a:ext>
            </a:extLst>
          </p:cNvPr>
          <p:cNvSpPr/>
          <p:nvPr/>
        </p:nvSpPr>
        <p:spPr>
          <a:xfrm>
            <a:off x="412613" y="2973560"/>
            <a:ext cx="839702" cy="27963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Similar</a:t>
            </a:r>
            <a:r>
              <a:rPr lang="de-DE" sz="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 anal. &amp; </a:t>
            </a:r>
            <a:r>
              <a:rPr lang="de-DE" sz="8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matching</a:t>
            </a:r>
            <a:endParaRPr lang="de-DE" sz="8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37390D9-5258-B074-054B-F256B1A08E67}"/>
              </a:ext>
            </a:extLst>
          </p:cNvPr>
          <p:cNvSpPr txBox="1"/>
          <p:nvPr/>
        </p:nvSpPr>
        <p:spPr>
          <a:xfrm>
            <a:off x="6386131" y="4096618"/>
            <a:ext cx="20685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0" i="1" u="none" strike="noStrike" baseline="0" dirty="0">
                <a:solidFill>
                  <a:srgbClr val="000000"/>
                </a:solidFill>
                <a:latin typeface="+mj-lt"/>
              </a:rPr>
              <a:t>Tokenization</a:t>
            </a:r>
            <a:r>
              <a:rPr lang="en-US" sz="800" b="0" i="0" u="none" strike="noStrike" baseline="0" dirty="0">
                <a:solidFill>
                  <a:srgbClr val="000000"/>
                </a:solidFill>
                <a:latin typeface="+mj-lt"/>
              </a:rPr>
              <a:t>: splitting the text into discrete units, i.e., singular words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0" i="1" u="none" strike="noStrike" baseline="0" dirty="0">
                <a:solidFill>
                  <a:srgbClr val="000000"/>
                </a:solidFill>
                <a:latin typeface="+mj-lt"/>
              </a:rPr>
              <a:t>Vectorization</a:t>
            </a:r>
            <a:r>
              <a:rPr lang="en-US" sz="800" b="0" i="0" u="none" strike="noStrike" baseline="0" dirty="0">
                <a:solidFill>
                  <a:srgbClr val="000000"/>
                </a:solidFill>
                <a:latin typeface="+mj-lt"/>
              </a:rPr>
              <a:t>: converting the textual </a:t>
            </a:r>
            <a:r>
              <a:rPr lang="en-US" sz="800" dirty="0">
                <a:solidFill>
                  <a:srgbClr val="000000"/>
                </a:solidFill>
                <a:latin typeface="+mj-lt"/>
              </a:rPr>
              <a:t>terms</a:t>
            </a:r>
            <a:r>
              <a:rPr lang="en-US" sz="800" b="0" i="0" u="none" strike="noStrike" baseline="0" dirty="0">
                <a:solidFill>
                  <a:srgbClr val="000000"/>
                </a:solidFill>
                <a:latin typeface="+mj-lt"/>
              </a:rPr>
              <a:t>/ tokens into a vector representation/ embeddings</a:t>
            </a:r>
          </a:p>
        </p:txBody>
      </p:sp>
      <p:sp>
        <p:nvSpPr>
          <p:cNvPr id="59" name="Rechteck 26">
            <a:extLst>
              <a:ext uri="{FF2B5EF4-FFF2-40B4-BE49-F238E27FC236}">
                <a16:creationId xmlns:a16="http://schemas.microsoft.com/office/drawing/2014/main" id="{3BAFA706-48E7-F6FD-F9D5-B397C0C6FF08}"/>
              </a:ext>
            </a:extLst>
          </p:cNvPr>
          <p:cNvSpPr/>
          <p:nvPr/>
        </p:nvSpPr>
        <p:spPr>
          <a:xfrm rot="16200000">
            <a:off x="3040449" y="1125400"/>
            <a:ext cx="1691625" cy="4056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9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Similarity</a:t>
            </a:r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calculation</a:t>
            </a:r>
            <a:endParaRPr lang="de-DE" sz="9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0" name="Rechteck 27">
            <a:extLst>
              <a:ext uri="{FF2B5EF4-FFF2-40B4-BE49-F238E27FC236}">
                <a16:creationId xmlns:a16="http://schemas.microsoft.com/office/drawing/2014/main" id="{23170455-55A3-F698-0C3A-341CEF5BCAC9}"/>
              </a:ext>
            </a:extLst>
          </p:cNvPr>
          <p:cNvSpPr/>
          <p:nvPr/>
        </p:nvSpPr>
        <p:spPr>
          <a:xfrm>
            <a:off x="2277636" y="2396145"/>
            <a:ext cx="775647" cy="2202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9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Tokeniz</a:t>
            </a:r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sp>
        <p:nvSpPr>
          <p:cNvPr id="61" name="Rechteck 28">
            <a:extLst>
              <a:ext uri="{FF2B5EF4-FFF2-40B4-BE49-F238E27FC236}">
                <a16:creationId xmlns:a16="http://schemas.microsoft.com/office/drawing/2014/main" id="{26F99263-0ACC-8440-127D-138B09340144}"/>
              </a:ext>
            </a:extLst>
          </p:cNvPr>
          <p:cNvSpPr/>
          <p:nvPr/>
        </p:nvSpPr>
        <p:spPr>
          <a:xfrm>
            <a:off x="2277636" y="2753049"/>
            <a:ext cx="775647" cy="2202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9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Vectoriz</a:t>
            </a:r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sp>
        <p:nvSpPr>
          <p:cNvPr id="62" name="Rechteck 29">
            <a:extLst>
              <a:ext uri="{FF2B5EF4-FFF2-40B4-BE49-F238E27FC236}">
                <a16:creationId xmlns:a16="http://schemas.microsoft.com/office/drawing/2014/main" id="{FF853D45-4BBB-2DFB-9168-C0E054B2BD4A}"/>
              </a:ext>
            </a:extLst>
          </p:cNvPr>
          <p:cNvSpPr/>
          <p:nvPr/>
        </p:nvSpPr>
        <p:spPr>
          <a:xfrm>
            <a:off x="4119814" y="2753048"/>
            <a:ext cx="775647" cy="2202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9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Vectoriz</a:t>
            </a:r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cxnSp>
        <p:nvCxnSpPr>
          <p:cNvPr id="63" name="Gerade Verbindung mit Pfeil 31">
            <a:extLst>
              <a:ext uri="{FF2B5EF4-FFF2-40B4-BE49-F238E27FC236}">
                <a16:creationId xmlns:a16="http://schemas.microsoft.com/office/drawing/2014/main" id="{6A1CFCFA-8B08-4460-821B-D79CDD3D46F9}"/>
              </a:ext>
            </a:extLst>
          </p:cNvPr>
          <p:cNvCxnSpPr>
            <a:cxnSpLocks/>
            <a:stCxn id="60" idx="2"/>
            <a:endCxn id="61" idx="0"/>
          </p:cNvCxnSpPr>
          <p:nvPr/>
        </p:nvCxnSpPr>
        <p:spPr>
          <a:xfrm>
            <a:off x="2665459" y="2616434"/>
            <a:ext cx="0" cy="1366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hteck 32">
            <a:extLst>
              <a:ext uri="{FF2B5EF4-FFF2-40B4-BE49-F238E27FC236}">
                <a16:creationId xmlns:a16="http://schemas.microsoft.com/office/drawing/2014/main" id="{3AE4BCCC-0DDC-0863-FCEC-B57118AD1A27}"/>
              </a:ext>
            </a:extLst>
          </p:cNvPr>
          <p:cNvSpPr/>
          <p:nvPr/>
        </p:nvSpPr>
        <p:spPr>
          <a:xfrm>
            <a:off x="3105981" y="3103672"/>
            <a:ext cx="775647" cy="2949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9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Similarity</a:t>
            </a:r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de-DE" sz="9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tokens</a:t>
            </a:r>
            <a:endParaRPr lang="de-DE" sz="9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Rechteck 33">
            <a:extLst>
              <a:ext uri="{FF2B5EF4-FFF2-40B4-BE49-F238E27FC236}">
                <a16:creationId xmlns:a16="http://schemas.microsoft.com/office/drawing/2014/main" id="{1E2DBD8C-832D-2D3B-9A0D-B6AE320D7F00}"/>
              </a:ext>
            </a:extLst>
          </p:cNvPr>
          <p:cNvSpPr/>
          <p:nvPr/>
        </p:nvSpPr>
        <p:spPr>
          <a:xfrm>
            <a:off x="3110269" y="2753048"/>
            <a:ext cx="775647" cy="2202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9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Vectoriz</a:t>
            </a:r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sp>
        <p:nvSpPr>
          <p:cNvPr id="66" name="Rechteck 36">
            <a:extLst>
              <a:ext uri="{FF2B5EF4-FFF2-40B4-BE49-F238E27FC236}">
                <a16:creationId xmlns:a16="http://schemas.microsoft.com/office/drawing/2014/main" id="{1C64F001-4009-B23E-ED9C-076B3BE4BE1B}"/>
              </a:ext>
            </a:extLst>
          </p:cNvPr>
          <p:cNvSpPr/>
          <p:nvPr/>
        </p:nvSpPr>
        <p:spPr>
          <a:xfrm>
            <a:off x="4123296" y="3103672"/>
            <a:ext cx="767878" cy="2949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9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Similarity</a:t>
            </a:r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de-DE" sz="9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terms</a:t>
            </a:r>
            <a:endParaRPr lang="de-DE" sz="9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7" name="Rechteck 38">
            <a:extLst>
              <a:ext uri="{FF2B5EF4-FFF2-40B4-BE49-F238E27FC236}">
                <a16:creationId xmlns:a16="http://schemas.microsoft.com/office/drawing/2014/main" id="{D8FADDFB-D6F7-61D6-66C4-AAEAAD1CE508}"/>
              </a:ext>
            </a:extLst>
          </p:cNvPr>
          <p:cNvSpPr/>
          <p:nvPr/>
        </p:nvSpPr>
        <p:spPr>
          <a:xfrm>
            <a:off x="3471623" y="3592608"/>
            <a:ext cx="1067656" cy="2949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Save maximum </a:t>
            </a:r>
            <a:r>
              <a:rPr lang="de-DE" sz="9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similarities</a:t>
            </a:r>
            <a:endParaRPr lang="de-DE" sz="9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68" name="Gerade Verbindung mit Pfeil 39">
            <a:extLst>
              <a:ext uri="{FF2B5EF4-FFF2-40B4-BE49-F238E27FC236}">
                <a16:creationId xmlns:a16="http://schemas.microsoft.com/office/drawing/2014/main" id="{46BA786C-F389-64D2-0A90-274D60C75D9C}"/>
              </a:ext>
            </a:extLst>
          </p:cNvPr>
          <p:cNvCxnSpPr>
            <a:cxnSpLocks/>
            <a:stCxn id="62" idx="2"/>
            <a:endCxn id="64" idx="0"/>
          </p:cNvCxnSpPr>
          <p:nvPr/>
        </p:nvCxnSpPr>
        <p:spPr>
          <a:xfrm flipH="1">
            <a:off x="3493805" y="2973337"/>
            <a:ext cx="1013833" cy="130335"/>
          </a:xfrm>
          <a:prstGeom prst="straightConnector1">
            <a:avLst/>
          </a:prstGeom>
          <a:ln w="158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40">
            <a:extLst>
              <a:ext uri="{FF2B5EF4-FFF2-40B4-BE49-F238E27FC236}">
                <a16:creationId xmlns:a16="http://schemas.microsoft.com/office/drawing/2014/main" id="{0072CF57-BAA0-02D6-FD23-C6F58E87A028}"/>
              </a:ext>
            </a:extLst>
          </p:cNvPr>
          <p:cNvCxnSpPr>
            <a:cxnSpLocks/>
            <a:stCxn id="95" idx="2"/>
            <a:endCxn id="66" idx="0"/>
          </p:cNvCxnSpPr>
          <p:nvPr/>
        </p:nvCxnSpPr>
        <p:spPr>
          <a:xfrm flipH="1">
            <a:off x="4507235" y="2973337"/>
            <a:ext cx="832378" cy="130336"/>
          </a:xfrm>
          <a:prstGeom prst="straightConnector1">
            <a:avLst/>
          </a:prstGeom>
          <a:ln w="158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42">
            <a:extLst>
              <a:ext uri="{FF2B5EF4-FFF2-40B4-BE49-F238E27FC236}">
                <a16:creationId xmlns:a16="http://schemas.microsoft.com/office/drawing/2014/main" id="{6DD7304E-A0D4-A0C7-CE38-81E6AEFC1734}"/>
              </a:ext>
            </a:extLst>
          </p:cNvPr>
          <p:cNvCxnSpPr>
            <a:cxnSpLocks/>
            <a:stCxn id="65" idx="2"/>
            <a:endCxn id="66" idx="0"/>
          </p:cNvCxnSpPr>
          <p:nvPr/>
        </p:nvCxnSpPr>
        <p:spPr>
          <a:xfrm>
            <a:off x="3498093" y="2973337"/>
            <a:ext cx="1009142" cy="130336"/>
          </a:xfrm>
          <a:prstGeom prst="straightConnector1">
            <a:avLst/>
          </a:prstGeom>
          <a:ln w="158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45">
            <a:extLst>
              <a:ext uri="{FF2B5EF4-FFF2-40B4-BE49-F238E27FC236}">
                <a16:creationId xmlns:a16="http://schemas.microsoft.com/office/drawing/2014/main" id="{658C13A8-37C9-2F0B-8EA7-0822B42CEA0C}"/>
              </a:ext>
            </a:extLst>
          </p:cNvPr>
          <p:cNvCxnSpPr>
            <a:cxnSpLocks/>
            <a:stCxn id="61" idx="2"/>
            <a:endCxn id="64" idx="0"/>
          </p:cNvCxnSpPr>
          <p:nvPr/>
        </p:nvCxnSpPr>
        <p:spPr>
          <a:xfrm>
            <a:off x="2665460" y="2973338"/>
            <a:ext cx="828345" cy="130334"/>
          </a:xfrm>
          <a:prstGeom prst="straightConnector1">
            <a:avLst/>
          </a:prstGeom>
          <a:ln w="158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winkelt 47">
            <a:extLst>
              <a:ext uri="{FF2B5EF4-FFF2-40B4-BE49-F238E27FC236}">
                <a16:creationId xmlns:a16="http://schemas.microsoft.com/office/drawing/2014/main" id="{A0C67AD2-DEDF-929C-7499-E93BDACBE8AF}"/>
              </a:ext>
            </a:extLst>
          </p:cNvPr>
          <p:cNvCxnSpPr>
            <a:cxnSpLocks/>
            <a:stCxn id="66" idx="2"/>
            <a:endCxn id="67" idx="0"/>
          </p:cNvCxnSpPr>
          <p:nvPr/>
        </p:nvCxnSpPr>
        <p:spPr>
          <a:xfrm rot="5400000">
            <a:off x="4159366" y="3244739"/>
            <a:ext cx="193954" cy="50178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winkelt 48">
            <a:extLst>
              <a:ext uri="{FF2B5EF4-FFF2-40B4-BE49-F238E27FC236}">
                <a16:creationId xmlns:a16="http://schemas.microsoft.com/office/drawing/2014/main" id="{35109511-BFA2-5EE5-A080-CDC790470225}"/>
              </a:ext>
            </a:extLst>
          </p:cNvPr>
          <p:cNvCxnSpPr>
            <a:cxnSpLocks/>
            <a:stCxn id="64" idx="2"/>
            <a:endCxn id="67" idx="0"/>
          </p:cNvCxnSpPr>
          <p:nvPr/>
        </p:nvCxnSpPr>
        <p:spPr>
          <a:xfrm rot="16200000" flipH="1">
            <a:off x="3652651" y="3239808"/>
            <a:ext cx="193954" cy="51164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llipse 50">
            <a:extLst>
              <a:ext uri="{FF2B5EF4-FFF2-40B4-BE49-F238E27FC236}">
                <a16:creationId xmlns:a16="http://schemas.microsoft.com/office/drawing/2014/main" id="{E9304445-7218-F3B1-3ED4-E5D071691D2B}"/>
              </a:ext>
            </a:extLst>
          </p:cNvPr>
          <p:cNvSpPr/>
          <p:nvPr/>
        </p:nvSpPr>
        <p:spPr>
          <a:xfrm>
            <a:off x="1785711" y="2246055"/>
            <a:ext cx="158694" cy="15869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76" name="Rechteck 455">
            <a:extLst>
              <a:ext uri="{FF2B5EF4-FFF2-40B4-BE49-F238E27FC236}">
                <a16:creationId xmlns:a16="http://schemas.microsoft.com/office/drawing/2014/main" id="{4DAFA329-A2AD-0AC2-8A30-2D1A7F9B6F33}"/>
              </a:ext>
            </a:extLst>
          </p:cNvPr>
          <p:cNvSpPr/>
          <p:nvPr/>
        </p:nvSpPr>
        <p:spPr>
          <a:xfrm rot="16200000">
            <a:off x="3495149" y="2462643"/>
            <a:ext cx="782220" cy="40563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9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Selection</a:t>
            </a:r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&amp; </a:t>
            </a:r>
            <a:r>
              <a:rPr lang="de-DE" sz="9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enrichment</a:t>
            </a:r>
            <a:endParaRPr lang="de-DE" sz="9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8" name="Ellipse 456">
            <a:extLst>
              <a:ext uri="{FF2B5EF4-FFF2-40B4-BE49-F238E27FC236}">
                <a16:creationId xmlns:a16="http://schemas.microsoft.com/office/drawing/2014/main" id="{A661DA00-1ECC-E4A4-FDEA-D04623E4AFCB}"/>
              </a:ext>
            </a:extLst>
          </p:cNvPr>
          <p:cNvSpPr/>
          <p:nvPr/>
        </p:nvSpPr>
        <p:spPr>
          <a:xfrm>
            <a:off x="1785710" y="4010856"/>
            <a:ext cx="158694" cy="15869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</a:p>
        </p:txBody>
      </p:sp>
      <p:sp>
        <p:nvSpPr>
          <p:cNvPr id="79" name="Rechteck 457">
            <a:extLst>
              <a:ext uri="{FF2B5EF4-FFF2-40B4-BE49-F238E27FC236}">
                <a16:creationId xmlns:a16="http://schemas.microsoft.com/office/drawing/2014/main" id="{E13AFC57-E2FC-3604-C569-28F83BF91209}"/>
              </a:ext>
            </a:extLst>
          </p:cNvPr>
          <p:cNvSpPr/>
          <p:nvPr/>
        </p:nvSpPr>
        <p:spPr>
          <a:xfrm>
            <a:off x="3308442" y="4229042"/>
            <a:ext cx="1391993" cy="515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Select &amp; </a:t>
            </a:r>
            <a:r>
              <a:rPr lang="de-DE" sz="9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enrich</a:t>
            </a:r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de-DE" sz="9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</a:t>
            </a:r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with</a:t>
            </a:r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highest</a:t>
            </a:r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cosine</a:t>
            </a:r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similarity</a:t>
            </a:r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e-DE" sz="9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</a:t>
            </a:r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item</a:t>
            </a:r>
          </a:p>
        </p:txBody>
      </p:sp>
      <p:sp>
        <p:nvSpPr>
          <p:cNvPr id="80" name="Rechteck 6">
            <a:extLst>
              <a:ext uri="{FF2B5EF4-FFF2-40B4-BE49-F238E27FC236}">
                <a16:creationId xmlns:a16="http://schemas.microsoft.com/office/drawing/2014/main" id="{00EF546C-3225-7792-BDEF-E5BA596A776C}"/>
              </a:ext>
            </a:extLst>
          </p:cNvPr>
          <p:cNvSpPr/>
          <p:nvPr/>
        </p:nvSpPr>
        <p:spPr>
          <a:xfrm rot="16200000">
            <a:off x="3495150" y="-222327"/>
            <a:ext cx="782220" cy="4056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9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Filtering</a:t>
            </a:r>
            <a:endParaRPr lang="de-DE" sz="9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1" name="Ellipse 7">
            <a:extLst>
              <a:ext uri="{FF2B5EF4-FFF2-40B4-BE49-F238E27FC236}">
                <a16:creationId xmlns:a16="http://schemas.microsoft.com/office/drawing/2014/main" id="{94025AA1-1F64-4D84-F240-E6150D9B0B2C}"/>
              </a:ext>
            </a:extLst>
          </p:cNvPr>
          <p:cNvSpPr/>
          <p:nvPr/>
        </p:nvSpPr>
        <p:spPr>
          <a:xfrm>
            <a:off x="2336320" y="1901667"/>
            <a:ext cx="158694" cy="158694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sz="9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2" name="Rechteck 9">
            <a:extLst>
              <a:ext uri="{FF2B5EF4-FFF2-40B4-BE49-F238E27FC236}">
                <a16:creationId xmlns:a16="http://schemas.microsoft.com/office/drawing/2014/main" id="{D67BBD4A-4CE3-3177-5AC1-6C48E00AB560}"/>
              </a:ext>
            </a:extLst>
          </p:cNvPr>
          <p:cNvSpPr/>
          <p:nvPr/>
        </p:nvSpPr>
        <p:spPr>
          <a:xfrm>
            <a:off x="2631251" y="1846596"/>
            <a:ext cx="921456" cy="26806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IfcProduct</a:t>
            </a:r>
            <a:endParaRPr lang="de-DE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83" name="Gerade Verbindung mit Pfeil 10">
            <a:extLst>
              <a:ext uri="{FF2B5EF4-FFF2-40B4-BE49-F238E27FC236}">
                <a16:creationId xmlns:a16="http://schemas.microsoft.com/office/drawing/2014/main" id="{7CE28D1E-7FA4-96E2-DC04-6332A3B09CA7}"/>
              </a:ext>
            </a:extLst>
          </p:cNvPr>
          <p:cNvCxnSpPr>
            <a:cxnSpLocks/>
            <a:stCxn id="81" idx="6"/>
            <a:endCxn id="82" idx="1"/>
          </p:cNvCxnSpPr>
          <p:nvPr/>
        </p:nvCxnSpPr>
        <p:spPr>
          <a:xfrm flipV="1">
            <a:off x="2495014" y="1980627"/>
            <a:ext cx="136237" cy="3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hteck 11">
            <a:extLst>
              <a:ext uri="{FF2B5EF4-FFF2-40B4-BE49-F238E27FC236}">
                <a16:creationId xmlns:a16="http://schemas.microsoft.com/office/drawing/2014/main" id="{1CB74240-9056-0248-0D73-58CC8C7A8FB9}"/>
              </a:ext>
            </a:extLst>
          </p:cNvPr>
          <p:cNvSpPr/>
          <p:nvPr/>
        </p:nvSpPr>
        <p:spPr>
          <a:xfrm>
            <a:off x="2631250" y="1495972"/>
            <a:ext cx="921454" cy="22028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Classification</a:t>
            </a:r>
          </a:p>
        </p:txBody>
      </p:sp>
      <p:cxnSp>
        <p:nvCxnSpPr>
          <p:cNvPr id="85" name="Verbinder: gewinkelt 12">
            <a:extLst>
              <a:ext uri="{FF2B5EF4-FFF2-40B4-BE49-F238E27FC236}">
                <a16:creationId xmlns:a16="http://schemas.microsoft.com/office/drawing/2014/main" id="{CA387801-6A0E-191D-27B4-A533BD17FFB2}"/>
              </a:ext>
            </a:extLst>
          </p:cNvPr>
          <p:cNvCxnSpPr>
            <a:cxnSpLocks/>
            <a:stCxn id="82" idx="0"/>
            <a:endCxn id="84" idx="2"/>
          </p:cNvCxnSpPr>
          <p:nvPr/>
        </p:nvCxnSpPr>
        <p:spPr>
          <a:xfrm rot="16200000" flipV="1">
            <a:off x="3026811" y="1781428"/>
            <a:ext cx="130335" cy="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Flussdiagramm: Verzweigung 16">
            <a:extLst>
              <a:ext uri="{FF2B5EF4-FFF2-40B4-BE49-F238E27FC236}">
                <a16:creationId xmlns:a16="http://schemas.microsoft.com/office/drawing/2014/main" id="{D2C754C2-30DD-7FC7-24C5-1F037C78902F}"/>
              </a:ext>
            </a:extLst>
          </p:cNvPr>
          <p:cNvSpPr/>
          <p:nvPr/>
        </p:nvSpPr>
        <p:spPr>
          <a:xfrm>
            <a:off x="4452127" y="1498742"/>
            <a:ext cx="949954" cy="214748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Filter</a:t>
            </a:r>
          </a:p>
        </p:txBody>
      </p:sp>
      <p:cxnSp>
        <p:nvCxnSpPr>
          <p:cNvPr id="87" name="Gerade Verbindung mit Pfeil 19">
            <a:extLst>
              <a:ext uri="{FF2B5EF4-FFF2-40B4-BE49-F238E27FC236}">
                <a16:creationId xmlns:a16="http://schemas.microsoft.com/office/drawing/2014/main" id="{024E2488-654D-966C-7F9D-4AA07D7BFC91}"/>
              </a:ext>
            </a:extLst>
          </p:cNvPr>
          <p:cNvCxnSpPr>
            <a:cxnSpLocks/>
            <a:stCxn id="84" idx="3"/>
            <a:endCxn id="86" idx="1"/>
          </p:cNvCxnSpPr>
          <p:nvPr/>
        </p:nvCxnSpPr>
        <p:spPr>
          <a:xfrm flipV="1">
            <a:off x="3552704" y="1606116"/>
            <a:ext cx="899423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hteck 20">
            <a:extLst>
              <a:ext uri="{FF2B5EF4-FFF2-40B4-BE49-F238E27FC236}">
                <a16:creationId xmlns:a16="http://schemas.microsoft.com/office/drawing/2014/main" id="{3C94DCB3-0BC4-A6D6-D675-E7E7B3C3FE0B}"/>
              </a:ext>
            </a:extLst>
          </p:cNvPr>
          <p:cNvSpPr/>
          <p:nvPr/>
        </p:nvSpPr>
        <p:spPr>
          <a:xfrm>
            <a:off x="4539279" y="1843825"/>
            <a:ext cx="775647" cy="268061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</a:t>
            </a:r>
            <a:r>
              <a:rPr lang="de-DE" sz="9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from</a:t>
            </a:r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external DB</a:t>
            </a:r>
          </a:p>
        </p:txBody>
      </p:sp>
      <p:cxnSp>
        <p:nvCxnSpPr>
          <p:cNvPr id="89" name="Gerade Verbindung mit Pfeil 22">
            <a:extLst>
              <a:ext uri="{FF2B5EF4-FFF2-40B4-BE49-F238E27FC236}">
                <a16:creationId xmlns:a16="http://schemas.microsoft.com/office/drawing/2014/main" id="{46D90F00-E4B3-DDC4-9380-B85CC8832D39}"/>
              </a:ext>
            </a:extLst>
          </p:cNvPr>
          <p:cNvCxnSpPr>
            <a:cxnSpLocks/>
            <a:stCxn id="86" idx="2"/>
            <a:endCxn id="88" idx="0"/>
          </p:cNvCxnSpPr>
          <p:nvPr/>
        </p:nvCxnSpPr>
        <p:spPr>
          <a:xfrm flipH="1">
            <a:off x="4927103" y="1713490"/>
            <a:ext cx="1" cy="1303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Ellipse 24">
            <a:extLst>
              <a:ext uri="{FF2B5EF4-FFF2-40B4-BE49-F238E27FC236}">
                <a16:creationId xmlns:a16="http://schemas.microsoft.com/office/drawing/2014/main" id="{29DA59A5-5827-DD5A-B11C-D058BE5109F3}"/>
              </a:ext>
            </a:extLst>
          </p:cNvPr>
          <p:cNvSpPr/>
          <p:nvPr/>
        </p:nvSpPr>
        <p:spPr>
          <a:xfrm>
            <a:off x="1785711" y="1325884"/>
            <a:ext cx="158694" cy="15869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</a:p>
        </p:txBody>
      </p:sp>
      <p:cxnSp>
        <p:nvCxnSpPr>
          <p:cNvPr id="91" name="Verbinder: gewinkelt 51">
            <a:extLst>
              <a:ext uri="{FF2B5EF4-FFF2-40B4-BE49-F238E27FC236}">
                <a16:creationId xmlns:a16="http://schemas.microsoft.com/office/drawing/2014/main" id="{7C8917E7-3B74-59CE-27A9-FD1289F8AC91}"/>
              </a:ext>
            </a:extLst>
          </p:cNvPr>
          <p:cNvCxnSpPr>
            <a:cxnSpLocks/>
            <a:stCxn id="67" idx="3"/>
            <a:endCxn id="88" idx="3"/>
          </p:cNvCxnSpPr>
          <p:nvPr/>
        </p:nvCxnSpPr>
        <p:spPr>
          <a:xfrm flipV="1">
            <a:off x="4539279" y="1977856"/>
            <a:ext cx="775647" cy="1762243"/>
          </a:xfrm>
          <a:prstGeom prst="bentConnector3">
            <a:avLst>
              <a:gd name="adj1" fmla="val 170528"/>
            </a:avLst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461">
            <a:extLst>
              <a:ext uri="{FF2B5EF4-FFF2-40B4-BE49-F238E27FC236}">
                <a16:creationId xmlns:a16="http://schemas.microsoft.com/office/drawing/2014/main" id="{9504327F-7488-94AC-9835-DE43A6EB6854}"/>
              </a:ext>
            </a:extLst>
          </p:cNvPr>
          <p:cNvCxnSpPr>
            <a:cxnSpLocks/>
            <a:stCxn id="67" idx="2"/>
            <a:endCxn id="79" idx="0"/>
          </p:cNvCxnSpPr>
          <p:nvPr/>
        </p:nvCxnSpPr>
        <p:spPr>
          <a:xfrm flipH="1">
            <a:off x="4004439" y="3887590"/>
            <a:ext cx="1012" cy="3414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Verbinder: gewinkelt 35">
            <a:extLst>
              <a:ext uri="{FF2B5EF4-FFF2-40B4-BE49-F238E27FC236}">
                <a16:creationId xmlns:a16="http://schemas.microsoft.com/office/drawing/2014/main" id="{BFFA78C6-631C-15E8-355E-422A35B7F78F}"/>
              </a:ext>
            </a:extLst>
          </p:cNvPr>
          <p:cNvCxnSpPr>
            <a:cxnSpLocks/>
            <a:stCxn id="82" idx="2"/>
            <a:endCxn id="60" idx="0"/>
          </p:cNvCxnSpPr>
          <p:nvPr/>
        </p:nvCxnSpPr>
        <p:spPr>
          <a:xfrm rot="5400000">
            <a:off x="2737976" y="2042142"/>
            <a:ext cx="281488" cy="426519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Verbinder: gewinkelt 34">
            <a:extLst>
              <a:ext uri="{FF2B5EF4-FFF2-40B4-BE49-F238E27FC236}">
                <a16:creationId xmlns:a16="http://schemas.microsoft.com/office/drawing/2014/main" id="{33A7B046-668A-65D9-3AB7-A4115C103524}"/>
              </a:ext>
            </a:extLst>
          </p:cNvPr>
          <p:cNvCxnSpPr>
            <a:cxnSpLocks/>
            <a:stCxn id="82" idx="2"/>
            <a:endCxn id="65" idx="0"/>
          </p:cNvCxnSpPr>
          <p:nvPr/>
        </p:nvCxnSpPr>
        <p:spPr>
          <a:xfrm rot="16200000" flipH="1">
            <a:off x="2975841" y="2230795"/>
            <a:ext cx="638391" cy="406114"/>
          </a:xfrm>
          <a:prstGeom prst="bentConnector3">
            <a:avLst>
              <a:gd name="adj1" fmla="val 2220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hteck 4">
            <a:extLst>
              <a:ext uri="{FF2B5EF4-FFF2-40B4-BE49-F238E27FC236}">
                <a16:creationId xmlns:a16="http://schemas.microsoft.com/office/drawing/2014/main" id="{3FAABACB-8763-43E1-DCA7-5CB1C6CA33FC}"/>
              </a:ext>
            </a:extLst>
          </p:cNvPr>
          <p:cNvSpPr/>
          <p:nvPr/>
        </p:nvSpPr>
        <p:spPr>
          <a:xfrm>
            <a:off x="4951789" y="2753048"/>
            <a:ext cx="775647" cy="2202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9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Vectoriz</a:t>
            </a:r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sp>
        <p:nvSpPr>
          <p:cNvPr id="96" name="Rechteck 8">
            <a:extLst>
              <a:ext uri="{FF2B5EF4-FFF2-40B4-BE49-F238E27FC236}">
                <a16:creationId xmlns:a16="http://schemas.microsoft.com/office/drawing/2014/main" id="{215DF3E9-D929-A754-66F2-68558726C9C6}"/>
              </a:ext>
            </a:extLst>
          </p:cNvPr>
          <p:cNvSpPr/>
          <p:nvPr/>
        </p:nvSpPr>
        <p:spPr>
          <a:xfrm>
            <a:off x="4117875" y="2396145"/>
            <a:ext cx="775647" cy="2202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9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Tokeniz</a:t>
            </a:r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cxnSp>
        <p:nvCxnSpPr>
          <p:cNvPr id="97" name="Verbinder: gewinkelt 13">
            <a:extLst>
              <a:ext uri="{FF2B5EF4-FFF2-40B4-BE49-F238E27FC236}">
                <a16:creationId xmlns:a16="http://schemas.microsoft.com/office/drawing/2014/main" id="{5F0954D4-8472-490B-DE05-3407A864A1EF}"/>
              </a:ext>
            </a:extLst>
          </p:cNvPr>
          <p:cNvCxnSpPr>
            <a:cxnSpLocks/>
            <a:stCxn id="88" idx="2"/>
            <a:endCxn id="96" idx="0"/>
          </p:cNvCxnSpPr>
          <p:nvPr/>
        </p:nvCxnSpPr>
        <p:spPr>
          <a:xfrm rot="5400000">
            <a:off x="4574272" y="2043313"/>
            <a:ext cx="284259" cy="42140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Verbinder: gewinkelt 14">
            <a:extLst>
              <a:ext uri="{FF2B5EF4-FFF2-40B4-BE49-F238E27FC236}">
                <a16:creationId xmlns:a16="http://schemas.microsoft.com/office/drawing/2014/main" id="{74711F25-8F45-952F-40ED-0726CBA6718D}"/>
              </a:ext>
            </a:extLst>
          </p:cNvPr>
          <p:cNvCxnSpPr>
            <a:cxnSpLocks/>
            <a:stCxn id="88" idx="2"/>
            <a:endCxn id="95" idx="0"/>
          </p:cNvCxnSpPr>
          <p:nvPr/>
        </p:nvCxnSpPr>
        <p:spPr>
          <a:xfrm rot="16200000" flipH="1">
            <a:off x="4812777" y="2226212"/>
            <a:ext cx="641162" cy="412510"/>
          </a:xfrm>
          <a:prstGeom prst="bentConnector3">
            <a:avLst>
              <a:gd name="adj1" fmla="val 2219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1">
            <a:extLst>
              <a:ext uri="{FF2B5EF4-FFF2-40B4-BE49-F238E27FC236}">
                <a16:creationId xmlns:a16="http://schemas.microsoft.com/office/drawing/2014/main" id="{9154186D-9906-ACAE-6B09-4A5D4EBA74A3}"/>
              </a:ext>
            </a:extLst>
          </p:cNvPr>
          <p:cNvCxnSpPr>
            <a:cxnSpLocks/>
            <a:stCxn id="96" idx="2"/>
            <a:endCxn id="62" idx="0"/>
          </p:cNvCxnSpPr>
          <p:nvPr/>
        </p:nvCxnSpPr>
        <p:spPr>
          <a:xfrm>
            <a:off x="4505699" y="2616434"/>
            <a:ext cx="1939" cy="1366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feld 37">
            <a:extLst>
              <a:ext uri="{FF2B5EF4-FFF2-40B4-BE49-F238E27FC236}">
                <a16:creationId xmlns:a16="http://schemas.microsoft.com/office/drawing/2014/main" id="{766B6154-EE03-83C4-2F56-84EDCFE526C2}"/>
              </a:ext>
            </a:extLst>
          </p:cNvPr>
          <p:cNvSpPr txBox="1"/>
          <p:nvPr/>
        </p:nvSpPr>
        <p:spPr>
          <a:xfrm>
            <a:off x="653559" y="3555640"/>
            <a:ext cx="760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Roboto" panose="02000000000000000000" pitchFamily="2" charset="0"/>
                <a:ea typeface="Roboto" panose="02000000000000000000" pitchFamily="2" charset="0"/>
              </a:rPr>
              <a:t>General </a:t>
            </a:r>
          </a:p>
        </p:txBody>
      </p:sp>
      <p:sp>
        <p:nvSpPr>
          <p:cNvPr id="101" name="Textfeld 44">
            <a:extLst>
              <a:ext uri="{FF2B5EF4-FFF2-40B4-BE49-F238E27FC236}">
                <a16:creationId xmlns:a16="http://schemas.microsoft.com/office/drawing/2014/main" id="{15DA9107-8577-FD7E-878D-71FC76E2130E}"/>
              </a:ext>
            </a:extLst>
          </p:cNvPr>
          <p:cNvSpPr txBox="1"/>
          <p:nvPr/>
        </p:nvSpPr>
        <p:spPr>
          <a:xfrm>
            <a:off x="651684" y="3902328"/>
            <a:ext cx="760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latin typeface="Roboto" panose="02000000000000000000" pitchFamily="2" charset="0"/>
                <a:ea typeface="Roboto" panose="02000000000000000000" pitchFamily="2" charset="0"/>
              </a:rPr>
              <a:t>Comparison</a:t>
            </a:r>
            <a:r>
              <a:rPr lang="de-DE" sz="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p:sp>
        <p:nvSpPr>
          <p:cNvPr id="102" name="Textfeld 49">
            <a:extLst>
              <a:ext uri="{FF2B5EF4-FFF2-40B4-BE49-F238E27FC236}">
                <a16:creationId xmlns:a16="http://schemas.microsoft.com/office/drawing/2014/main" id="{05F092AE-9ACF-B00A-C82F-6ECD2F7323D2}"/>
              </a:ext>
            </a:extLst>
          </p:cNvPr>
          <p:cNvSpPr txBox="1"/>
          <p:nvPr/>
        </p:nvSpPr>
        <p:spPr>
          <a:xfrm>
            <a:off x="653559" y="4269794"/>
            <a:ext cx="760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Roboto" panose="02000000000000000000" pitchFamily="2" charset="0"/>
                <a:ea typeface="Roboto" panose="02000000000000000000" pitchFamily="2" charset="0"/>
              </a:rPr>
              <a:t>Iteration 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78FB665-CD17-781C-07D3-8F980DAF46A3}"/>
              </a:ext>
            </a:extLst>
          </p:cNvPr>
          <p:cNvSpPr txBox="1"/>
          <p:nvPr/>
        </p:nvSpPr>
        <p:spPr>
          <a:xfrm>
            <a:off x="6425210" y="1870137"/>
            <a:ext cx="946318" cy="230832"/>
          </a:xfrm>
          <a:prstGeom prst="rect">
            <a:avLst/>
          </a:prstGeom>
          <a:solidFill>
            <a:srgbClr val="7F7F7F"/>
          </a:solidFill>
        </p:spPr>
        <p:txBody>
          <a:bodyPr wrap="square">
            <a:spAutoFit/>
          </a:bodyPr>
          <a:lstStyle/>
          <a:p>
            <a:r>
              <a:rPr lang="de-DE" sz="900" i="1" dirty="0" err="1">
                <a:latin typeface="Roboto" panose="02000000000000000000" pitchFamily="2" charset="0"/>
                <a:ea typeface="Roboto" panose="02000000000000000000" pitchFamily="2" charset="0"/>
              </a:rPr>
              <a:t>CMU_Insulated</a:t>
            </a:r>
            <a:endParaRPr lang="de-DE" sz="900" i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B0E4EAA-CDCF-D59D-7E71-1913976D4414}"/>
              </a:ext>
            </a:extLst>
          </p:cNvPr>
          <p:cNvSpPr txBox="1"/>
          <p:nvPr/>
        </p:nvSpPr>
        <p:spPr>
          <a:xfrm>
            <a:off x="7530663" y="1859744"/>
            <a:ext cx="1408386" cy="230832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lstStyle/>
          <a:p>
            <a:r>
              <a:rPr lang="de-DE" sz="900" i="1" dirty="0" err="1">
                <a:latin typeface="Roboto" panose="02000000000000000000" pitchFamily="2" charset="0"/>
                <a:ea typeface="Roboto" panose="02000000000000000000" pitchFamily="2" charset="0"/>
              </a:rPr>
              <a:t>Reinforced</a:t>
            </a:r>
            <a:r>
              <a:rPr lang="de-DE" sz="900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e-DE" sz="900" i="1" dirty="0" err="1">
                <a:latin typeface="Roboto" panose="02000000000000000000" pitchFamily="2" charset="0"/>
                <a:ea typeface="Roboto" panose="02000000000000000000" pitchFamily="2" charset="0"/>
              </a:rPr>
              <a:t>concrete</a:t>
            </a:r>
            <a:r>
              <a:rPr lang="de-DE" sz="900" i="1" dirty="0">
                <a:latin typeface="Roboto" panose="02000000000000000000" pitchFamily="2" charset="0"/>
                <a:ea typeface="Roboto" panose="02000000000000000000" pitchFamily="2" charset="0"/>
              </a:rPr>
              <a:t> wall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EE51FDA-2754-D813-637A-5926F496A2F4}"/>
              </a:ext>
            </a:extLst>
          </p:cNvPr>
          <p:cNvSpPr txBox="1"/>
          <p:nvPr/>
        </p:nvSpPr>
        <p:spPr>
          <a:xfrm>
            <a:off x="6425210" y="2278411"/>
            <a:ext cx="543625" cy="507831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de-DE" sz="900" i="1" dirty="0">
                <a:latin typeface="Roboto" panose="02000000000000000000" pitchFamily="2" charset="0"/>
                <a:ea typeface="Roboto" panose="02000000000000000000" pitchFamily="2" charset="0"/>
              </a:rPr>
              <a:t>CMU</a:t>
            </a:r>
          </a:p>
          <a:p>
            <a:endParaRPr lang="de-DE" sz="900" i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de-DE" sz="900" i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50C1CDF-2F92-3A0E-4D2B-83991BBE4D3E}"/>
              </a:ext>
            </a:extLst>
          </p:cNvPr>
          <p:cNvSpPr txBox="1"/>
          <p:nvPr/>
        </p:nvSpPr>
        <p:spPr>
          <a:xfrm>
            <a:off x="7544621" y="2274835"/>
            <a:ext cx="783021" cy="507831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de-DE" sz="900" i="1" dirty="0" err="1">
                <a:latin typeface="Roboto" panose="02000000000000000000" pitchFamily="2" charset="0"/>
                <a:ea typeface="Roboto" panose="02000000000000000000" pitchFamily="2" charset="0"/>
              </a:rPr>
              <a:t>Reinforced</a:t>
            </a:r>
            <a:r>
              <a:rPr lang="de-DE" sz="900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r>
              <a:rPr lang="de-DE" sz="900" i="1" dirty="0" err="1">
                <a:latin typeface="Roboto" panose="02000000000000000000" pitchFamily="2" charset="0"/>
                <a:ea typeface="Roboto" panose="02000000000000000000" pitchFamily="2" charset="0"/>
              </a:rPr>
              <a:t>concrete</a:t>
            </a:r>
            <a:r>
              <a:rPr lang="de-DE" sz="900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r>
              <a:rPr lang="de-DE" sz="900" i="1" dirty="0">
                <a:latin typeface="Roboto" panose="02000000000000000000" pitchFamily="2" charset="0"/>
                <a:ea typeface="Roboto" panose="02000000000000000000" pitchFamily="2" charset="0"/>
              </a:rPr>
              <a:t>wall</a:t>
            </a:r>
          </a:p>
        </p:txBody>
      </p:sp>
      <p:sp>
        <p:nvSpPr>
          <p:cNvPr id="107" name="Rechteck 32">
            <a:extLst>
              <a:ext uri="{FF2B5EF4-FFF2-40B4-BE49-F238E27FC236}">
                <a16:creationId xmlns:a16="http://schemas.microsoft.com/office/drawing/2014/main" id="{246C3C36-05B8-2BB1-BBD9-0ED5494A4309}"/>
              </a:ext>
            </a:extLst>
          </p:cNvPr>
          <p:cNvSpPr/>
          <p:nvPr/>
        </p:nvSpPr>
        <p:spPr>
          <a:xfrm>
            <a:off x="7872889" y="2946022"/>
            <a:ext cx="775647" cy="2949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51.55%</a:t>
            </a:r>
          </a:p>
        </p:txBody>
      </p:sp>
      <p:sp>
        <p:nvSpPr>
          <p:cNvPr id="108" name="Rechteck 32">
            <a:extLst>
              <a:ext uri="{FF2B5EF4-FFF2-40B4-BE49-F238E27FC236}">
                <a16:creationId xmlns:a16="http://schemas.microsoft.com/office/drawing/2014/main" id="{60F74F57-BAE4-27E4-D98A-67E4A509FEF9}"/>
              </a:ext>
            </a:extLst>
          </p:cNvPr>
          <p:cNvSpPr/>
          <p:nvPr/>
        </p:nvSpPr>
        <p:spPr>
          <a:xfrm>
            <a:off x="6794238" y="2925001"/>
            <a:ext cx="775647" cy="488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61.49%</a:t>
            </a:r>
          </a:p>
          <a:p>
            <a:pPr algn="ctr">
              <a:lnSpc>
                <a:spcPct val="114000"/>
              </a:lnSpc>
            </a:pPr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66.68%</a:t>
            </a:r>
          </a:p>
          <a:p>
            <a:pPr algn="ctr">
              <a:lnSpc>
                <a:spcPct val="114000"/>
              </a:lnSpc>
            </a:pPr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66.53%</a:t>
            </a:r>
          </a:p>
        </p:txBody>
      </p:sp>
      <p:cxnSp>
        <p:nvCxnSpPr>
          <p:cNvPr id="109" name="Gerade Verbindung mit Pfeil 40">
            <a:extLst>
              <a:ext uri="{FF2B5EF4-FFF2-40B4-BE49-F238E27FC236}">
                <a16:creationId xmlns:a16="http://schemas.microsoft.com/office/drawing/2014/main" id="{90076699-DB30-63DE-0537-710FC5259EAE}"/>
              </a:ext>
            </a:extLst>
          </p:cNvPr>
          <p:cNvCxnSpPr>
            <a:cxnSpLocks/>
            <a:stCxn id="106" idx="2"/>
            <a:endCxn id="108" idx="0"/>
          </p:cNvCxnSpPr>
          <p:nvPr/>
        </p:nvCxnSpPr>
        <p:spPr>
          <a:xfrm flipH="1">
            <a:off x="7182062" y="2782666"/>
            <a:ext cx="754070" cy="142335"/>
          </a:xfrm>
          <a:prstGeom prst="straightConnector1">
            <a:avLst/>
          </a:prstGeom>
          <a:ln w="158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mit Pfeil 40">
            <a:extLst>
              <a:ext uri="{FF2B5EF4-FFF2-40B4-BE49-F238E27FC236}">
                <a16:creationId xmlns:a16="http://schemas.microsoft.com/office/drawing/2014/main" id="{986A99A3-FFD4-230C-D853-343667360D00}"/>
              </a:ext>
            </a:extLst>
          </p:cNvPr>
          <p:cNvCxnSpPr>
            <a:cxnSpLocks/>
            <a:stCxn id="105" idx="2"/>
            <a:endCxn id="108" idx="0"/>
          </p:cNvCxnSpPr>
          <p:nvPr/>
        </p:nvCxnSpPr>
        <p:spPr>
          <a:xfrm>
            <a:off x="6697023" y="2786242"/>
            <a:ext cx="485039" cy="138759"/>
          </a:xfrm>
          <a:prstGeom prst="straightConnector1">
            <a:avLst/>
          </a:prstGeom>
          <a:ln w="158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hteck 38">
            <a:extLst>
              <a:ext uri="{FF2B5EF4-FFF2-40B4-BE49-F238E27FC236}">
                <a16:creationId xmlns:a16="http://schemas.microsoft.com/office/drawing/2014/main" id="{1ACB60A2-620F-E34A-654A-9E9A34351478}"/>
              </a:ext>
            </a:extLst>
          </p:cNvPr>
          <p:cNvSpPr/>
          <p:nvPr/>
        </p:nvSpPr>
        <p:spPr>
          <a:xfrm>
            <a:off x="7182061" y="3592608"/>
            <a:ext cx="1067656" cy="2949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66.68%</a:t>
            </a:r>
          </a:p>
        </p:txBody>
      </p:sp>
      <p:cxnSp>
        <p:nvCxnSpPr>
          <p:cNvPr id="112" name="Verbinder: gewinkelt 47">
            <a:extLst>
              <a:ext uri="{FF2B5EF4-FFF2-40B4-BE49-F238E27FC236}">
                <a16:creationId xmlns:a16="http://schemas.microsoft.com/office/drawing/2014/main" id="{3F4DF72C-7A59-9304-673D-D02DAB4405FE}"/>
              </a:ext>
            </a:extLst>
          </p:cNvPr>
          <p:cNvCxnSpPr>
            <a:cxnSpLocks/>
            <a:stCxn id="107" idx="2"/>
            <a:endCxn id="111" idx="0"/>
          </p:cNvCxnSpPr>
          <p:nvPr/>
        </p:nvCxnSpPr>
        <p:spPr>
          <a:xfrm rot="5400000">
            <a:off x="7812499" y="3144394"/>
            <a:ext cx="351604" cy="544824"/>
          </a:xfrm>
          <a:prstGeom prst="bentConnector3">
            <a:avLst>
              <a:gd name="adj1" fmla="val 7391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Verbinder: gewinkelt 48">
            <a:extLst>
              <a:ext uri="{FF2B5EF4-FFF2-40B4-BE49-F238E27FC236}">
                <a16:creationId xmlns:a16="http://schemas.microsoft.com/office/drawing/2014/main" id="{43A8AAE5-D045-BDE8-DBB1-36F5E0CDE15C}"/>
              </a:ext>
            </a:extLst>
          </p:cNvPr>
          <p:cNvCxnSpPr>
            <a:cxnSpLocks/>
            <a:stCxn id="108" idx="2"/>
            <a:endCxn id="111" idx="0"/>
          </p:cNvCxnSpPr>
          <p:nvPr/>
        </p:nvCxnSpPr>
        <p:spPr>
          <a:xfrm rot="16200000" flipH="1">
            <a:off x="7359640" y="3236359"/>
            <a:ext cx="178670" cy="53382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 Verbindung mit Pfeil 40">
            <a:extLst>
              <a:ext uri="{FF2B5EF4-FFF2-40B4-BE49-F238E27FC236}">
                <a16:creationId xmlns:a16="http://schemas.microsoft.com/office/drawing/2014/main" id="{E8B7D65B-1311-F999-5633-B101BDB7EB87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7279277" y="2767351"/>
            <a:ext cx="981436" cy="178671"/>
          </a:xfrm>
          <a:prstGeom prst="straightConnector1">
            <a:avLst/>
          </a:prstGeom>
          <a:ln w="158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Gerade Verbindung mit Pfeil 40">
            <a:extLst>
              <a:ext uri="{FF2B5EF4-FFF2-40B4-BE49-F238E27FC236}">
                <a16:creationId xmlns:a16="http://schemas.microsoft.com/office/drawing/2014/main" id="{F2642070-A558-8271-5378-2FC674FAE33B}"/>
              </a:ext>
            </a:extLst>
          </p:cNvPr>
          <p:cNvCxnSpPr>
            <a:cxnSpLocks/>
            <a:endCxn id="107" idx="0"/>
          </p:cNvCxnSpPr>
          <p:nvPr/>
        </p:nvCxnSpPr>
        <p:spPr>
          <a:xfrm flipH="1">
            <a:off x="8260713" y="2767351"/>
            <a:ext cx="453704" cy="178671"/>
          </a:xfrm>
          <a:prstGeom prst="straightConnector1">
            <a:avLst/>
          </a:prstGeom>
          <a:ln w="158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Verbinder: gewinkelt 47">
            <a:extLst>
              <a:ext uri="{FF2B5EF4-FFF2-40B4-BE49-F238E27FC236}">
                <a16:creationId xmlns:a16="http://schemas.microsoft.com/office/drawing/2014/main" id="{1654E571-5305-8C49-9EF8-670F92C99E25}"/>
              </a:ext>
            </a:extLst>
          </p:cNvPr>
          <p:cNvCxnSpPr>
            <a:cxnSpLocks/>
            <a:stCxn id="104" idx="2"/>
          </p:cNvCxnSpPr>
          <p:nvPr/>
        </p:nvCxnSpPr>
        <p:spPr>
          <a:xfrm rot="16200000" flipH="1">
            <a:off x="8145596" y="2179835"/>
            <a:ext cx="676775" cy="498255"/>
          </a:xfrm>
          <a:prstGeom prst="bentConnector3">
            <a:avLst>
              <a:gd name="adj1" fmla="val 1376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Verbinder: gewinkelt 48">
            <a:extLst>
              <a:ext uri="{FF2B5EF4-FFF2-40B4-BE49-F238E27FC236}">
                <a16:creationId xmlns:a16="http://schemas.microsoft.com/office/drawing/2014/main" id="{AA7F5804-1245-EC89-F4F3-69F76C817ADB}"/>
              </a:ext>
            </a:extLst>
          </p:cNvPr>
          <p:cNvCxnSpPr>
            <a:cxnSpLocks/>
            <a:stCxn id="103" idx="2"/>
          </p:cNvCxnSpPr>
          <p:nvPr/>
        </p:nvCxnSpPr>
        <p:spPr>
          <a:xfrm rot="16200000" flipH="1">
            <a:off x="6755632" y="2243706"/>
            <a:ext cx="666382" cy="380908"/>
          </a:xfrm>
          <a:prstGeom prst="bentConnector3">
            <a:avLst>
              <a:gd name="adj1" fmla="val 1372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Verbinder: gewinkelt 48">
            <a:extLst>
              <a:ext uri="{FF2B5EF4-FFF2-40B4-BE49-F238E27FC236}">
                <a16:creationId xmlns:a16="http://schemas.microsoft.com/office/drawing/2014/main" id="{A0858944-0D17-8638-7A05-687027C451A1}"/>
              </a:ext>
            </a:extLst>
          </p:cNvPr>
          <p:cNvCxnSpPr>
            <a:cxnSpLocks/>
            <a:stCxn id="103" idx="2"/>
            <a:endCxn id="105" idx="0"/>
          </p:cNvCxnSpPr>
          <p:nvPr/>
        </p:nvCxnSpPr>
        <p:spPr>
          <a:xfrm rot="5400000">
            <a:off x="6708975" y="2089017"/>
            <a:ext cx="177442" cy="20134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Verbinder: gewinkelt 48">
            <a:extLst>
              <a:ext uri="{FF2B5EF4-FFF2-40B4-BE49-F238E27FC236}">
                <a16:creationId xmlns:a16="http://schemas.microsoft.com/office/drawing/2014/main" id="{FA8A586B-DEDC-46B5-0A2F-D541CAC5BD8E}"/>
              </a:ext>
            </a:extLst>
          </p:cNvPr>
          <p:cNvCxnSpPr>
            <a:cxnSpLocks/>
            <a:stCxn id="104" idx="2"/>
            <a:endCxn id="106" idx="0"/>
          </p:cNvCxnSpPr>
          <p:nvPr/>
        </p:nvCxnSpPr>
        <p:spPr>
          <a:xfrm rot="5400000">
            <a:off x="7993365" y="2033343"/>
            <a:ext cx="184259" cy="29872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75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8" grpId="0"/>
      <p:bldP spid="59" grpId="0" animBg="1"/>
      <p:bldP spid="60" grpId="0" animBg="1"/>
      <p:bldP spid="61" grpId="0" animBg="1"/>
      <p:bldP spid="62" grpId="0" animBg="1"/>
      <p:bldP spid="64" grpId="0" animBg="1"/>
      <p:bldP spid="65" grpId="0" animBg="1"/>
      <p:bldP spid="66" grpId="0" animBg="1"/>
      <p:bldP spid="67" grpId="0" animBg="1"/>
      <p:bldP spid="74" grpId="0" animBg="1"/>
      <p:bldP spid="76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4" grpId="0" animBg="1"/>
      <p:bldP spid="86" grpId="0" animBg="1"/>
      <p:bldP spid="88" grpId="0" animBg="1"/>
      <p:bldP spid="90" grpId="0" animBg="1"/>
      <p:bldP spid="95" grpId="0" animBg="1"/>
      <p:bldP spid="96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11" grpId="0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CE3C715D084624FB5B505BBBE15FC56" ma:contentTypeVersion="13" ma:contentTypeDescription="Ein neues Dokument erstellen." ma:contentTypeScope="" ma:versionID="67e5f81a4087f4e9379c2be8ab2aca52">
  <xsd:schema xmlns:xsd="http://www.w3.org/2001/XMLSchema" xmlns:xs="http://www.w3.org/2001/XMLSchema" xmlns:p="http://schemas.microsoft.com/office/2006/metadata/properties" xmlns:ns2="e8933bc2-d530-4479-a739-d79d16b9f842" xmlns:ns3="efaabed5-1817-43bb-9e20-8331e3bf98b4" targetNamespace="http://schemas.microsoft.com/office/2006/metadata/properties" ma:root="true" ma:fieldsID="60405e08a21e43397df24ce9842086c9" ns2:_="" ns3:_="">
    <xsd:import namespace="e8933bc2-d530-4479-a739-d79d16b9f842"/>
    <xsd:import namespace="efaabed5-1817-43bb-9e20-8331e3bf98b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933bc2-d530-4479-a739-d79d16b9f8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Bildmarkierungen" ma:readOnly="false" ma:fieldId="{5cf76f15-5ced-4ddc-b409-7134ff3c332f}" ma:taxonomyMulti="true" ma:sspId="325753ee-1565-428d-819f-4135842f58f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aabed5-1817-43bb-9e20-8331e3bf98b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74e2fbe2-4d5e-4fd0-9e6e-72f70977b43b}" ma:internalName="TaxCatchAll" ma:showField="CatchAllData" ma:web="efaabed5-1817-43bb-9e20-8331e3bf98b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8933bc2-d530-4479-a739-d79d16b9f842">
      <Terms xmlns="http://schemas.microsoft.com/office/infopath/2007/PartnerControls"/>
    </lcf76f155ced4ddcb4097134ff3c332f>
    <TaxCatchAll xmlns="efaabed5-1817-43bb-9e20-8331e3bf98b4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8290576-435B-41EB-8A33-B1EBE949CE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8933bc2-d530-4479-a739-d79d16b9f842"/>
    <ds:schemaRef ds:uri="efaabed5-1817-43bb-9e20-8331e3bf98b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D4C25D6-2F95-439E-ACDD-97D9C38B1C6D}">
  <ds:schemaRefs>
    <ds:schemaRef ds:uri="http://schemas.microsoft.com/office/2006/metadata/properties"/>
    <ds:schemaRef ds:uri="http://schemas.microsoft.com/office/infopath/2007/PartnerControls"/>
    <ds:schemaRef ds:uri="e8933bc2-d530-4479-a739-d79d16b9f842"/>
    <ds:schemaRef ds:uri="efaabed5-1817-43bb-9e20-8331e3bf98b4"/>
  </ds:schemaRefs>
</ds:datastoreItem>
</file>

<file path=customXml/itemProps3.xml><?xml version="1.0" encoding="utf-8"?>
<ds:datastoreItem xmlns:ds="http://schemas.openxmlformats.org/officeDocument/2006/customXml" ds:itemID="{6C45B093-DD22-4A5F-B792-038702C8CD7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3044</Words>
  <Application>Microsoft Office PowerPoint</Application>
  <PresentationFormat>On-screen Show (16:9)</PresentationFormat>
  <Paragraphs>513</Paragraphs>
  <Slides>24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Raleway</vt:lpstr>
      <vt:lpstr>Times New Roman</vt:lpstr>
      <vt:lpstr>Aptos Display</vt:lpstr>
      <vt:lpstr>Roboto</vt:lpstr>
      <vt:lpstr>Cambria Math</vt:lpstr>
      <vt:lpstr>Wingdings</vt:lpstr>
      <vt:lpstr>Raleway Light</vt:lpstr>
      <vt:lpstr>Simple Light</vt:lpstr>
      <vt:lpstr>BIM-based semantic enrichment  for environmental analyses  using semantic textual similarity</vt:lpstr>
      <vt:lpstr>Research overview</vt:lpstr>
      <vt:lpstr>Problem: semantic enrichment of BIM</vt:lpstr>
      <vt:lpstr>Semantic Textual Similarity (STS)</vt:lpstr>
      <vt:lpstr>Rise of LLMs</vt:lpstr>
      <vt:lpstr>Transformers</vt:lpstr>
      <vt:lpstr>Semantic Textual Similarity (STS)</vt:lpstr>
      <vt:lpstr>Semantic Textual Similarity (STS)</vt:lpstr>
      <vt:lpstr>Semantic matching using LLM/ STS</vt:lpstr>
      <vt:lpstr>LCA knowledge database</vt:lpstr>
      <vt:lpstr>LCA result range of window variants</vt:lpstr>
      <vt:lpstr>LLM-based semantic matching for LCA</vt:lpstr>
      <vt:lpstr>LLM-based semantic matching for LCA</vt:lpstr>
      <vt:lpstr>LLM-based semantic matching for MP</vt:lpstr>
      <vt:lpstr>LLM-based semantic matching for MP</vt:lpstr>
      <vt:lpstr>LLM-based semantic matching for MP</vt:lpstr>
      <vt:lpstr>LLM-based semantic matching for BEPS</vt:lpstr>
      <vt:lpstr>LLM-based semantic matching for BEPS</vt:lpstr>
      <vt:lpstr>BIM4EarlyLCA: design decision support</vt:lpstr>
      <vt:lpstr>BIM4EarlyLCA: design decision support</vt:lpstr>
      <vt:lpstr>Conclusion PhD</vt:lpstr>
      <vt:lpstr>Outlook – workshop focus</vt:lpstr>
      <vt:lpstr>Outlook – workshop 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Forth  Kasimir</dc:creator>
  <cp:lastModifiedBy>Forth  Kasimir</cp:lastModifiedBy>
  <cp:revision>2</cp:revision>
  <dcterms:modified xsi:type="dcterms:W3CDTF">2025-06-23T12:06:46Z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0x0101005CE3C715D084624FB5B505BBBE15FC56</vt:lpwstr>
  </property>
  <property fmtid="{D5CDD505-2E9C-101B-9397-08002B2CF9AE}" pid="3" name="MediaServiceImageTags">
    <vt:lpwstr/>
  </property>
</Properties>
</file>